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6858000" cx="9144000"/>
  <p:notesSz cx="6858000" cy="9144000"/>
  <p:embeddedFontLst>
    <p:embeddedFont>
      <p:font typeface="Tahoma"/>
      <p:regular r:id="rId48"/>
      <p:bold r:id="rId49"/>
    </p:embeddedFont>
    <p:embeddedFont>
      <p:font typeface="Arial Black"/>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Tahoma-regular.fntdata"/><Relationship Id="rId47" Type="http://schemas.openxmlformats.org/officeDocument/2006/relationships/slide" Target="slides/slide41.xml"/><Relationship Id="rId49" Type="http://schemas.openxmlformats.org/officeDocument/2006/relationships/font" Target="fonts/Tahom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ArialBlack-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3" name="Google Shape;12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 name="Google Shape;23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 name="Google Shape;24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71" name="Google Shape;27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65a6616a9_0_9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3" name="Google Shape;133;gc65a6616a9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gc65a6616a9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1" name="Google Shape;34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2" name="Google Shape;342;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84ccea017_1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gc84ccea017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4" name="Google Shape;14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8" name="Google Shape;418;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Ba</a:t>
            </a:r>
            <a:endParaRPr/>
          </a:p>
        </p:txBody>
      </p:sp>
      <p:sp>
        <p:nvSpPr>
          <p:cNvPr id="419" name="Google Shape;419;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76" name="Google Shape;47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7" name="Google Shape;47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485" name="Google Shape;485;p35:notes"/>
          <p:cNvSpPr/>
          <p:nvPr>
            <p:ph idx="2" type="sldImg"/>
          </p:nvPr>
        </p:nvSpPr>
        <p:spPr>
          <a:xfrm>
            <a:off x="1144587"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6" name="Google Shape;486;p35: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35: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84ccea017_1_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496" name="Google Shape;496;gc84ccea017_1_14:notes"/>
          <p:cNvSpPr/>
          <p:nvPr>
            <p:ph idx="2" type="sldImg"/>
          </p:nvPr>
        </p:nvSpPr>
        <p:spPr>
          <a:xfrm>
            <a:off x="1144587" y="685800"/>
            <a:ext cx="4573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7" name="Google Shape;497;gc84ccea017_1_14: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c84ccea017_1_14: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507" name="Google Shape;507;p37: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8" name="Google Shape;508;p37: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509" name="Google Shape;509;p37: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518" name="Google Shape;518;p39: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9" name="Google Shape;519;p39: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39: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4" name="Google Shape;15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9" name="Google Shape;529;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0" name="Google Shape;530;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9" name="Google Shape;539;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4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2" name="Google Shape;17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SzPts val="1500"/>
              <a:buNone/>
              <a:defRPr sz="2000"/>
            </a:lvl1pPr>
            <a:lvl2pPr indent="-228600" lvl="1" marL="914400" rtl="0" algn="l">
              <a:lnSpc>
                <a:spcPct val="100000"/>
              </a:lnSpc>
              <a:spcBef>
                <a:spcPts val="360"/>
              </a:spcBef>
              <a:spcAft>
                <a:spcPts val="0"/>
              </a:spcAft>
              <a:buSzPts val="1440"/>
              <a:buNone/>
              <a:defRPr sz="1800"/>
            </a:lvl2pPr>
            <a:lvl3pPr indent="-228600" lvl="2" marL="1371600" rtl="0" algn="l">
              <a:lnSpc>
                <a:spcPct val="100000"/>
              </a:lnSpc>
              <a:spcBef>
                <a:spcPts val="320"/>
              </a:spcBef>
              <a:spcAft>
                <a:spcPts val="0"/>
              </a:spcAft>
              <a:buSzPts val="1040"/>
              <a:buNone/>
              <a:defRPr sz="1600"/>
            </a:lvl3pPr>
            <a:lvl4pPr indent="-228600" lvl="3" marL="1828800" rtl="0" algn="l">
              <a:lnSpc>
                <a:spcPct val="100000"/>
              </a:lnSpc>
              <a:spcBef>
                <a:spcPts val="280"/>
              </a:spcBef>
              <a:spcAft>
                <a:spcPts val="0"/>
              </a:spcAft>
              <a:buSzPts val="980"/>
              <a:buNone/>
              <a:defRPr sz="1400"/>
            </a:lvl4pPr>
            <a:lvl5pPr indent="-228600" lvl="4" marL="2286000" rtl="0" algn="l">
              <a:lnSpc>
                <a:spcPct val="100000"/>
              </a:lnSpc>
              <a:spcBef>
                <a:spcPts val="280"/>
              </a:spcBef>
              <a:spcAft>
                <a:spcPts val="0"/>
              </a:spcAft>
              <a:buSzPts val="1400"/>
              <a:buNone/>
              <a:defRPr sz="1400"/>
            </a:lvl5pPr>
            <a:lvl6pPr indent="-228600" lvl="5" marL="2743200" rtl="0" algn="l">
              <a:lnSpc>
                <a:spcPct val="100000"/>
              </a:lnSpc>
              <a:spcBef>
                <a:spcPts val="280"/>
              </a:spcBef>
              <a:spcAft>
                <a:spcPts val="0"/>
              </a:spcAft>
              <a:buSzPts val="1400"/>
              <a:buNone/>
              <a:defRPr sz="1400"/>
            </a:lvl6pPr>
            <a:lvl7pPr indent="-228600" lvl="6" marL="3200400" rtl="0" algn="l">
              <a:lnSpc>
                <a:spcPct val="100000"/>
              </a:lnSpc>
              <a:spcBef>
                <a:spcPts val="280"/>
              </a:spcBef>
              <a:spcAft>
                <a:spcPts val="0"/>
              </a:spcAft>
              <a:buSzPts val="1400"/>
              <a:buNone/>
              <a:defRPr sz="1400"/>
            </a:lvl7pPr>
            <a:lvl8pPr indent="-228600" lvl="7" marL="3657600" rtl="0" algn="l">
              <a:lnSpc>
                <a:spcPct val="100000"/>
              </a:lnSpc>
              <a:spcBef>
                <a:spcPts val="280"/>
              </a:spcBef>
              <a:spcAft>
                <a:spcPts val="0"/>
              </a:spcAft>
              <a:buSzPts val="1400"/>
              <a:buNone/>
              <a:defRPr sz="1400"/>
            </a:lvl8pPr>
            <a:lvl9pPr indent="-228600" lvl="8" marL="4114800" rtl="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1" name="Shape 61"/>
        <p:cNvGrpSpPr/>
        <p:nvPr/>
      </p:nvGrpSpPr>
      <p:grpSpPr>
        <a:xfrm>
          <a:off x="0" y="0"/>
          <a:ext cx="0" cy="0"/>
          <a:chOff x="0" y="0"/>
          <a:chExt cx="0" cy="0"/>
        </a:xfrm>
      </p:grpSpPr>
      <p:sp>
        <p:nvSpPr>
          <p:cNvPr id="62" name="Google Shape;62;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64" name="Google Shape;64;p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65" name="Google Shape;6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1" name="Google Shape;7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4" name="Shape 74"/>
        <p:cNvGrpSpPr/>
        <p:nvPr/>
      </p:nvGrpSpPr>
      <p:grpSpPr>
        <a:xfrm>
          <a:off x="0" y="0"/>
          <a:ext cx="0" cy="0"/>
          <a:chOff x="0" y="0"/>
          <a:chExt cx="0" cy="0"/>
        </a:xfrm>
      </p:grpSpPr>
      <p:sp>
        <p:nvSpPr>
          <p:cNvPr id="75" name="Google Shape;75;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7" name="Google Shape;7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 name="Google Shape;7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 name="Google Shape;82;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3" name="Google Shape;83;p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84" name="Google Shape;84;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 name="Google Shape;89;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640"/>
              </a:spcBef>
              <a:spcAft>
                <a:spcPts val="0"/>
              </a:spcAft>
              <a:buSzPts val="2400"/>
              <a:buChar char="■"/>
              <a:defRPr sz="3200"/>
            </a:lvl1pPr>
            <a:lvl2pPr indent="-370840" lvl="1" marL="914400" rtl="0" algn="l">
              <a:lnSpc>
                <a:spcPct val="100000"/>
              </a:lnSpc>
              <a:spcBef>
                <a:spcPts val="560"/>
              </a:spcBef>
              <a:spcAft>
                <a:spcPts val="0"/>
              </a:spcAft>
              <a:buSzPts val="2240"/>
              <a:buChar char="◻"/>
              <a:defRPr sz="2800"/>
            </a:lvl2pPr>
            <a:lvl3pPr indent="-327660" lvl="2" marL="1371600" rtl="0" algn="l">
              <a:lnSpc>
                <a:spcPct val="100000"/>
              </a:lnSpc>
              <a:spcBef>
                <a:spcPts val="480"/>
              </a:spcBef>
              <a:spcAft>
                <a:spcPts val="0"/>
              </a:spcAft>
              <a:buSzPts val="1560"/>
              <a:buChar char="■"/>
              <a:defRPr sz="2400"/>
            </a:lvl3pPr>
            <a:lvl4pPr indent="-317500" lvl="3" marL="1828800" rtl="0" algn="l">
              <a:lnSpc>
                <a:spcPct val="100000"/>
              </a:lnSpc>
              <a:spcBef>
                <a:spcPts val="400"/>
              </a:spcBef>
              <a:spcAft>
                <a:spcPts val="0"/>
              </a:spcAft>
              <a:buSzPts val="1400"/>
              <a:buChar char="◻"/>
              <a:defRPr sz="2000"/>
            </a:lvl4pPr>
            <a:lvl5pPr indent="-355600" lvl="4" marL="2286000" rtl="0" algn="l">
              <a:lnSpc>
                <a:spcPct val="100000"/>
              </a:lnSpc>
              <a:spcBef>
                <a:spcPts val="400"/>
              </a:spcBef>
              <a:spcAft>
                <a:spcPts val="0"/>
              </a:spcAft>
              <a:buSzPts val="2000"/>
              <a:buChar char="▪"/>
              <a:defRPr sz="2000"/>
            </a:lvl5pPr>
            <a:lvl6pPr indent="-355600" lvl="5" marL="2743200" rtl="0" algn="l">
              <a:lnSpc>
                <a:spcPct val="100000"/>
              </a:lnSpc>
              <a:spcBef>
                <a:spcPts val="400"/>
              </a:spcBef>
              <a:spcAft>
                <a:spcPts val="0"/>
              </a:spcAft>
              <a:buSzPts val="2000"/>
              <a:buChar char="▪"/>
              <a:defRPr sz="2000"/>
            </a:lvl6pPr>
            <a:lvl7pPr indent="-355600" lvl="6" marL="3200400" rtl="0" algn="l">
              <a:lnSpc>
                <a:spcPct val="100000"/>
              </a:lnSpc>
              <a:spcBef>
                <a:spcPts val="400"/>
              </a:spcBef>
              <a:spcAft>
                <a:spcPts val="0"/>
              </a:spcAft>
              <a:buSzPts val="2000"/>
              <a:buChar char="▪"/>
              <a:defRPr sz="2000"/>
            </a:lvl7pPr>
            <a:lvl8pPr indent="-355600" lvl="7" marL="3657600" rtl="0" algn="l">
              <a:lnSpc>
                <a:spcPct val="100000"/>
              </a:lnSpc>
              <a:spcBef>
                <a:spcPts val="400"/>
              </a:spcBef>
              <a:spcAft>
                <a:spcPts val="0"/>
              </a:spcAft>
              <a:buSzPts val="2000"/>
              <a:buChar char="▪"/>
              <a:defRPr sz="2000"/>
            </a:lvl8pPr>
            <a:lvl9pPr indent="-355600" lvl="8" marL="4114800" rtl="0" algn="l">
              <a:lnSpc>
                <a:spcPct val="100000"/>
              </a:lnSpc>
              <a:spcBef>
                <a:spcPts val="400"/>
              </a:spcBef>
              <a:spcAft>
                <a:spcPts val="0"/>
              </a:spcAft>
              <a:buSzPts val="2000"/>
              <a:buChar char="▪"/>
              <a:defRPr sz="2000"/>
            </a:lvl9pPr>
          </a:lstStyle>
          <a:p/>
        </p:txBody>
      </p:sp>
      <p:sp>
        <p:nvSpPr>
          <p:cNvPr id="90" name="Google Shape;90;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4.jpg"/><Relationship Id="rId5" Type="http://schemas.openxmlformats.org/officeDocument/2006/relationships/image" Target="../media/image18.png"/><Relationship Id="rId6" Type="http://schemas.openxmlformats.org/officeDocument/2006/relationships/image" Target="../media/image40.png"/><Relationship Id="rId7"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jpg"/><Relationship Id="rId4" Type="http://schemas.openxmlformats.org/officeDocument/2006/relationships/image" Target="../media/image5.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5.png"/><Relationship Id="rId5" Type="http://schemas.openxmlformats.org/officeDocument/2006/relationships/image" Target="../media/image29.png"/><Relationship Id="rId6"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rPr b="0" i="0" lang="en-US" sz="2400" u="none">
                <a:solidFill>
                  <a:schemeClr val="dk1"/>
                </a:solidFill>
                <a:latin typeface="Arial"/>
                <a:ea typeface="Arial"/>
                <a:cs typeface="Arial"/>
                <a:sym typeface="Arial"/>
              </a:rPr>
              <a:t> </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Prof Wellington </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127" name="Google Shape;127;p15"/>
          <p:cNvSpPr txBox="1"/>
          <p:nvPr>
            <p:ph type="ctrTitle"/>
          </p:nvPr>
        </p:nvSpPr>
        <p:spPr>
          <a:xfrm>
            <a:off x="2916237" y="1989137"/>
            <a:ext cx="6019800" cy="2209800"/>
          </a:xfrm>
          <a:prstGeom prst="rect">
            <a:avLst/>
          </a:prstGeom>
          <a:noFill/>
          <a:ln>
            <a:noFill/>
          </a:ln>
        </p:spPr>
        <p:txBody>
          <a:bodyPr anchorCtr="0" anchor="ctr" bIns="45700" lIns="91425" spcFirstLastPara="1" rIns="91425" wrap="square" tIns="45700">
            <a:noAutofit/>
          </a:bodyPr>
          <a:lstStyle/>
          <a:p>
            <a:pPr indent="0" lvl="0" marL="0" rtl="0" algn="just">
              <a:lnSpc>
                <a:spcPct val="100000"/>
              </a:lnSpc>
              <a:spcBef>
                <a:spcPts val="0"/>
              </a:spcBef>
              <a:spcAft>
                <a:spcPts val="0"/>
              </a:spcAft>
              <a:buClr>
                <a:schemeClr val="lt1"/>
              </a:buClr>
              <a:buSzPts val="3200"/>
              <a:buFont typeface="Arial"/>
              <a:buNone/>
            </a:pPr>
            <a:br>
              <a:rPr b="0" i="0" lang="en-US" sz="3200" u="none">
                <a:solidFill>
                  <a:schemeClr val="lt1"/>
                </a:solidFill>
                <a:latin typeface="Arial"/>
                <a:ea typeface="Arial"/>
                <a:cs typeface="Arial"/>
                <a:sym typeface="Arial"/>
              </a:rPr>
            </a:br>
            <a:r>
              <a:rPr lang="en-US" sz="3200">
                <a:solidFill>
                  <a:schemeClr val="lt1"/>
                </a:solidFill>
              </a:rPr>
              <a:t>   </a:t>
            </a:r>
            <a:r>
              <a:rPr b="0" i="0" lang="en-US" sz="3200" u="none">
                <a:solidFill>
                  <a:schemeClr val="lt1"/>
                </a:solidFill>
                <a:latin typeface="Arial"/>
                <a:ea typeface="Arial"/>
                <a:cs typeface="Arial"/>
                <a:sym typeface="Arial"/>
              </a:rPr>
              <a:t>Modelagem de Dados</a:t>
            </a:r>
            <a:br>
              <a:rPr b="0" i="0" lang="en-US" sz="5400" u="none">
                <a:solidFill>
                  <a:schemeClr val="dk1"/>
                </a:solidFill>
                <a:latin typeface="Arial"/>
                <a:ea typeface="Arial"/>
                <a:cs typeface="Arial"/>
                <a:sym typeface="Arial"/>
              </a:rPr>
            </a:br>
            <a:endParaRPr/>
          </a:p>
        </p:txBody>
      </p:sp>
      <p:sp>
        <p:nvSpPr>
          <p:cNvPr id="128" name="Google Shape;128;p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9" name="Google Shape;129;p1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30" name="Google Shape;130;p1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14" name="Google Shape;214;p24"/>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Informação</a:t>
            </a:r>
            <a:endParaRPr b="0" i="0" sz="4400" u="none" cap="none" strike="noStrike">
              <a:solidFill>
                <a:schemeClr val="dk1"/>
              </a:solidFill>
              <a:latin typeface="Arial"/>
              <a:ea typeface="Arial"/>
              <a:cs typeface="Arial"/>
              <a:sym typeface="Arial"/>
            </a:endParaRPr>
          </a:p>
        </p:txBody>
      </p:sp>
      <p:sp>
        <p:nvSpPr>
          <p:cNvPr id="215" name="Google Shape;215;p24"/>
          <p:cNvSpPr txBox="1"/>
          <p:nvPr/>
        </p:nvSpPr>
        <p:spPr>
          <a:xfrm>
            <a:off x="3336925" y="1412875"/>
            <a:ext cx="53721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O processo de transformação envolve a aplicação de procedimentos, que incluem formatação, tradução, fusão, impressão e assim por diante.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A maior parte deste processo pode ser executada automaticamente</a:t>
            </a:r>
            <a:endParaRPr b="0" i="0" sz="1400" u="none" cap="none" strike="noStrike">
              <a:solidFill>
                <a:srgbClr val="000000"/>
              </a:solidFill>
              <a:latin typeface="Arial"/>
              <a:ea typeface="Arial"/>
              <a:cs typeface="Arial"/>
              <a:sym typeface="Arial"/>
            </a:endParaRPr>
          </a:p>
        </p:txBody>
      </p:sp>
      <p:pic>
        <p:nvPicPr>
          <p:cNvPr id="216" name="Google Shape;216;p24"/>
          <p:cNvPicPr preferRelativeResize="0"/>
          <p:nvPr/>
        </p:nvPicPr>
        <p:blipFill rotWithShape="1">
          <a:blip r:embed="rId3">
            <a:alphaModFix/>
          </a:blip>
          <a:srcRect b="0" l="0" r="0" t="0"/>
          <a:stretch/>
        </p:blipFill>
        <p:spPr>
          <a:xfrm>
            <a:off x="642937" y="2000250"/>
            <a:ext cx="2000250" cy="3700462"/>
          </a:xfrm>
          <a:prstGeom prst="rect">
            <a:avLst/>
          </a:prstGeom>
          <a:noFill/>
          <a:ln>
            <a:noFill/>
          </a:ln>
        </p:spPr>
      </p:pic>
      <p:sp>
        <p:nvSpPr>
          <p:cNvPr id="217" name="Google Shape;217;p2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218" name="Google Shape;218;p24"/>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24" name="Google Shape;224;p25"/>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Conhecimento</a:t>
            </a:r>
            <a:endParaRPr b="0" i="0" sz="4400" u="none" cap="none" strike="noStrike">
              <a:solidFill>
                <a:schemeClr val="dk1"/>
              </a:solidFill>
              <a:latin typeface="Arial"/>
              <a:ea typeface="Arial"/>
              <a:cs typeface="Arial"/>
              <a:sym typeface="Arial"/>
            </a:endParaRPr>
          </a:p>
        </p:txBody>
      </p:sp>
      <p:sp>
        <p:nvSpPr>
          <p:cNvPr id="225" name="Google Shape;225;p25"/>
          <p:cNvSpPr txBox="1"/>
          <p:nvPr/>
        </p:nvSpPr>
        <p:spPr>
          <a:xfrm>
            <a:off x="3643312" y="1981200"/>
            <a:ext cx="504348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Definido como sendo "</a:t>
            </a:r>
            <a:r>
              <a:rPr b="1" i="0" lang="en-US" sz="2400" u="none" cap="none" strike="noStrike">
                <a:solidFill>
                  <a:schemeClr val="dk1"/>
                </a:solidFill>
                <a:latin typeface="Arial"/>
                <a:ea typeface="Arial"/>
                <a:cs typeface="Arial"/>
                <a:sym typeface="Arial"/>
              </a:rPr>
              <a:t>informações que foram analisadas e avaliadas sobre a sua confiabilidade, sua relevância e sua importância</a:t>
            </a:r>
            <a:r>
              <a:rPr b="0" i="0" lang="en-US" sz="2400" u="none" cap="none" strike="noStrike">
                <a:solidFill>
                  <a:schemeClr val="dk1"/>
                </a:solidFill>
                <a:latin typeface="Arial"/>
                <a:ea typeface="Arial"/>
                <a:cs typeface="Arial"/>
                <a:sym typeface="Arial"/>
              </a:rPr>
              <a:t>" (DAVENPORT,2000).  </a:t>
            </a:r>
            <a:endParaRPr b="0" i="0" sz="1400" u="none" cap="none" strike="noStrike">
              <a:solidFill>
                <a:srgbClr val="000000"/>
              </a:solidFill>
              <a:latin typeface="Arial"/>
              <a:ea typeface="Arial"/>
              <a:cs typeface="Arial"/>
              <a:sym typeface="Arial"/>
            </a:endParaRPr>
          </a:p>
        </p:txBody>
      </p:sp>
      <p:pic>
        <p:nvPicPr>
          <p:cNvPr id="226" name="Google Shape;226;p25"/>
          <p:cNvPicPr preferRelativeResize="0"/>
          <p:nvPr/>
        </p:nvPicPr>
        <p:blipFill rotWithShape="1">
          <a:blip r:embed="rId3">
            <a:alphaModFix/>
          </a:blip>
          <a:srcRect b="0" l="0" r="0" t="0"/>
          <a:stretch/>
        </p:blipFill>
        <p:spPr>
          <a:xfrm>
            <a:off x="214312" y="1714500"/>
            <a:ext cx="3087687" cy="2928937"/>
          </a:xfrm>
          <a:prstGeom prst="rect">
            <a:avLst/>
          </a:prstGeom>
          <a:noFill/>
          <a:ln>
            <a:noFill/>
          </a:ln>
        </p:spPr>
      </p:pic>
      <p:pic>
        <p:nvPicPr>
          <p:cNvPr id="227" name="Google Shape;227;p25"/>
          <p:cNvPicPr preferRelativeResize="0"/>
          <p:nvPr/>
        </p:nvPicPr>
        <p:blipFill rotWithShape="1">
          <a:blip r:embed="rId4">
            <a:alphaModFix/>
          </a:blip>
          <a:srcRect b="0" l="0" r="0" t="0"/>
          <a:stretch/>
        </p:blipFill>
        <p:spPr>
          <a:xfrm>
            <a:off x="7246937" y="508000"/>
            <a:ext cx="1439862" cy="495300"/>
          </a:xfrm>
          <a:prstGeom prst="rect">
            <a:avLst/>
          </a:prstGeom>
          <a:noFill/>
          <a:ln>
            <a:noFill/>
          </a:ln>
        </p:spPr>
      </p:pic>
      <p:sp>
        <p:nvSpPr>
          <p:cNvPr id="228" name="Google Shape;228;p2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34" name="Google Shape;234;p26"/>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Conhecimento</a:t>
            </a:r>
            <a:endParaRPr b="0" i="0" sz="4400" u="none" cap="none" strike="noStrike">
              <a:solidFill>
                <a:schemeClr val="dk1"/>
              </a:solidFill>
              <a:latin typeface="Arial"/>
              <a:ea typeface="Arial"/>
              <a:cs typeface="Arial"/>
              <a:sym typeface="Arial"/>
            </a:endParaRPr>
          </a:p>
        </p:txBody>
      </p:sp>
      <p:sp>
        <p:nvSpPr>
          <p:cNvPr id="235" name="Google Shape;235;p26"/>
          <p:cNvSpPr txBox="1"/>
          <p:nvPr/>
        </p:nvSpPr>
        <p:spPr>
          <a:xfrm>
            <a:off x="3995737" y="1484312"/>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É obtido pela </a:t>
            </a:r>
            <a:r>
              <a:rPr b="1" i="0" lang="en-US" sz="2400" u="none" cap="none" strike="noStrike">
                <a:solidFill>
                  <a:schemeClr val="dk1"/>
                </a:solidFill>
                <a:latin typeface="Arial"/>
                <a:ea typeface="Arial"/>
                <a:cs typeface="Arial"/>
                <a:sym typeface="Arial"/>
              </a:rPr>
              <a:t>interpretação</a:t>
            </a:r>
            <a:r>
              <a:rPr b="0" i="0" lang="en-US" sz="2400" u="none" cap="none" strike="noStrike">
                <a:solidFill>
                  <a:schemeClr val="dk1"/>
                </a:solidFill>
                <a:latin typeface="Arial"/>
                <a:ea typeface="Arial"/>
                <a:cs typeface="Arial"/>
                <a:sym typeface="Arial"/>
              </a:rPr>
              <a:t> e integração de vários dados e informações.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O </a:t>
            </a:r>
            <a:r>
              <a:rPr b="1" i="0" lang="en-US" sz="2400" u="none" cap="none" strike="noStrike">
                <a:solidFill>
                  <a:schemeClr val="dk1"/>
                </a:solidFill>
                <a:latin typeface="Arial"/>
                <a:ea typeface="Arial"/>
                <a:cs typeface="Arial"/>
                <a:sym typeface="Arial"/>
              </a:rPr>
              <a:t>processo de transformação </a:t>
            </a:r>
            <a:r>
              <a:rPr b="0" i="0" lang="en-US" sz="2400" u="none" cap="none" strike="noStrike">
                <a:solidFill>
                  <a:schemeClr val="dk1"/>
                </a:solidFill>
                <a:latin typeface="Arial"/>
                <a:ea typeface="Arial"/>
                <a:cs typeface="Arial"/>
                <a:sym typeface="Arial"/>
              </a:rPr>
              <a:t>é realizado por meio de </a:t>
            </a:r>
            <a:r>
              <a:rPr b="1" i="0" lang="en-US" sz="2400" u="none" cap="none" strike="noStrike">
                <a:solidFill>
                  <a:schemeClr val="dk1"/>
                </a:solidFill>
                <a:latin typeface="Arial"/>
                <a:ea typeface="Arial"/>
                <a:cs typeface="Arial"/>
                <a:sym typeface="Arial"/>
              </a:rPr>
              <a:t>avaliação de dados e informações</a:t>
            </a: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236" name="Google Shape;236;p26"/>
          <p:cNvPicPr preferRelativeResize="0"/>
          <p:nvPr/>
        </p:nvPicPr>
        <p:blipFill rotWithShape="1">
          <a:blip r:embed="rId3">
            <a:alphaModFix/>
          </a:blip>
          <a:srcRect b="0" l="0" r="0" t="0"/>
          <a:stretch/>
        </p:blipFill>
        <p:spPr>
          <a:xfrm>
            <a:off x="214312" y="2071687"/>
            <a:ext cx="3676650" cy="2143125"/>
          </a:xfrm>
          <a:prstGeom prst="rect">
            <a:avLst/>
          </a:prstGeom>
          <a:noFill/>
          <a:ln>
            <a:noFill/>
          </a:ln>
        </p:spPr>
      </p:pic>
      <p:pic>
        <p:nvPicPr>
          <p:cNvPr id="237" name="Google Shape;237;p26"/>
          <p:cNvPicPr preferRelativeResize="0"/>
          <p:nvPr/>
        </p:nvPicPr>
        <p:blipFill rotWithShape="1">
          <a:blip r:embed="rId4">
            <a:alphaModFix/>
          </a:blip>
          <a:srcRect b="0" l="0" r="0" t="0"/>
          <a:stretch/>
        </p:blipFill>
        <p:spPr>
          <a:xfrm>
            <a:off x="7267575" y="508000"/>
            <a:ext cx="1439862" cy="495300"/>
          </a:xfrm>
          <a:prstGeom prst="rect">
            <a:avLst/>
          </a:prstGeom>
          <a:noFill/>
          <a:ln>
            <a:noFill/>
          </a:ln>
        </p:spPr>
      </p:pic>
      <p:sp>
        <p:nvSpPr>
          <p:cNvPr id="238" name="Google Shape;238;p2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44" name="Google Shape;244;p27"/>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Inteligência</a:t>
            </a:r>
            <a:endParaRPr b="0" i="0" sz="4400" u="none" cap="none" strike="noStrike">
              <a:solidFill>
                <a:schemeClr val="dk1"/>
              </a:solidFill>
              <a:latin typeface="Arial"/>
              <a:ea typeface="Arial"/>
              <a:cs typeface="Arial"/>
              <a:sym typeface="Arial"/>
            </a:endParaRPr>
          </a:p>
        </p:txBody>
      </p:sp>
      <p:sp>
        <p:nvSpPr>
          <p:cNvPr id="245" name="Google Shape;245;p27"/>
          <p:cNvSpPr txBox="1"/>
          <p:nvPr/>
        </p:nvSpPr>
        <p:spPr>
          <a:xfrm>
            <a:off x="3995737" y="1484312"/>
            <a:ext cx="4757737"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Busca identificar tendências do mercado, desenvolver </a:t>
            </a:r>
            <a:r>
              <a:rPr b="1" i="0" lang="en-US" sz="2000" u="none" cap="none" strike="noStrike">
                <a:solidFill>
                  <a:schemeClr val="dk1"/>
                </a:solidFill>
                <a:latin typeface="Arial"/>
                <a:ea typeface="Arial"/>
                <a:cs typeface="Arial"/>
                <a:sym typeface="Arial"/>
              </a:rPr>
              <a:t>análises estratégicas</a:t>
            </a:r>
            <a:r>
              <a:rPr b="0" i="0" lang="en-US" sz="2000" u="none" cap="none" strike="noStrike">
                <a:solidFill>
                  <a:schemeClr val="dk1"/>
                </a:solidFill>
                <a:latin typeface="Arial"/>
                <a:ea typeface="Arial"/>
                <a:cs typeface="Arial"/>
                <a:sym typeface="Arial"/>
              </a:rPr>
              <a:t>, descobrir oportunidades e </a:t>
            </a:r>
            <a:r>
              <a:rPr b="1" i="0" lang="en-US" sz="2000" u="none" cap="none" strike="noStrike">
                <a:solidFill>
                  <a:schemeClr val="dk1"/>
                </a:solidFill>
                <a:latin typeface="Arial"/>
                <a:ea typeface="Arial"/>
                <a:cs typeface="Arial"/>
                <a:sym typeface="Arial"/>
              </a:rPr>
              <a:t>mapear riscos </a:t>
            </a:r>
            <a:r>
              <a:rPr b="0" i="0" lang="en-US" sz="2000" u="none" cap="none" strike="noStrike">
                <a:solidFill>
                  <a:schemeClr val="dk1"/>
                </a:solidFill>
                <a:latin typeface="Arial"/>
                <a:ea typeface="Arial"/>
                <a:cs typeface="Arial"/>
                <a:sym typeface="Arial"/>
              </a:rPr>
              <a:t>através de metodologias científicas.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 Inteligência é o processo contínuo de </a:t>
            </a:r>
            <a:r>
              <a:rPr b="1" i="0" lang="en-US" sz="2000" u="none" cap="none" strike="noStrike">
                <a:solidFill>
                  <a:schemeClr val="dk1"/>
                </a:solidFill>
                <a:latin typeface="Arial"/>
                <a:ea typeface="Arial"/>
                <a:cs typeface="Arial"/>
                <a:sym typeface="Arial"/>
              </a:rPr>
              <a:t>monitoramento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análise estratégica </a:t>
            </a:r>
            <a:r>
              <a:rPr b="0" i="0" lang="en-US" sz="2000" u="none" cap="none" strike="noStrike">
                <a:solidFill>
                  <a:schemeClr val="dk1"/>
                </a:solidFill>
                <a:latin typeface="Arial"/>
                <a:ea typeface="Arial"/>
                <a:cs typeface="Arial"/>
                <a:sym typeface="Arial"/>
              </a:rPr>
              <a:t>dos cenários e conjunturas mercadológicas em que determinada empresa está inserida.</a:t>
            </a:r>
            <a:endParaRPr b="0" i="0" sz="1400" u="none" cap="none" strike="noStrike">
              <a:solidFill>
                <a:srgbClr val="000000"/>
              </a:solidFill>
              <a:latin typeface="Arial"/>
              <a:ea typeface="Arial"/>
              <a:cs typeface="Arial"/>
              <a:sym typeface="Arial"/>
            </a:endParaRPr>
          </a:p>
        </p:txBody>
      </p:sp>
      <p:pic>
        <p:nvPicPr>
          <p:cNvPr id="246" name="Google Shape;246;p27"/>
          <p:cNvPicPr preferRelativeResize="0"/>
          <p:nvPr/>
        </p:nvPicPr>
        <p:blipFill rotWithShape="1">
          <a:blip r:embed="rId3">
            <a:alphaModFix/>
          </a:blip>
          <a:srcRect b="0" l="0" r="0" t="0"/>
          <a:stretch/>
        </p:blipFill>
        <p:spPr>
          <a:xfrm>
            <a:off x="539750" y="1844675"/>
            <a:ext cx="2836862" cy="3887787"/>
          </a:xfrm>
          <a:prstGeom prst="rect">
            <a:avLst/>
          </a:prstGeom>
          <a:noFill/>
          <a:ln>
            <a:noFill/>
          </a:ln>
        </p:spPr>
      </p:pic>
      <p:pic>
        <p:nvPicPr>
          <p:cNvPr id="247" name="Google Shape;247;p27"/>
          <p:cNvPicPr preferRelativeResize="0"/>
          <p:nvPr/>
        </p:nvPicPr>
        <p:blipFill rotWithShape="1">
          <a:blip r:embed="rId4">
            <a:alphaModFix/>
          </a:blip>
          <a:srcRect b="0" l="0" r="0" t="0"/>
          <a:stretch/>
        </p:blipFill>
        <p:spPr>
          <a:xfrm>
            <a:off x="7285037" y="531812"/>
            <a:ext cx="1439862" cy="495300"/>
          </a:xfrm>
          <a:prstGeom prst="rect">
            <a:avLst/>
          </a:prstGeom>
          <a:noFill/>
          <a:ln>
            <a:noFill/>
          </a:ln>
        </p:spPr>
      </p:pic>
      <p:sp>
        <p:nvSpPr>
          <p:cNvPr id="248" name="Google Shape;248;p27"/>
          <p:cNvSpPr txBox="1"/>
          <p:nvPr/>
        </p:nvSpPr>
        <p:spPr>
          <a:xfrm>
            <a:off x="179387" y="61658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54" name="Google Shape;254;p28"/>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Dados Operacionais -  Dados Persistentes</a:t>
            </a:r>
            <a:endParaRPr b="0" i="0" sz="4400" u="none" cap="none" strike="noStrike">
              <a:solidFill>
                <a:schemeClr val="dk1"/>
              </a:solidFill>
              <a:latin typeface="Arial"/>
              <a:ea typeface="Arial"/>
              <a:cs typeface="Arial"/>
              <a:sym typeface="Arial"/>
            </a:endParaRPr>
          </a:p>
        </p:txBody>
      </p:sp>
      <p:sp>
        <p:nvSpPr>
          <p:cNvPr id="255" name="Google Shape;255;p28"/>
          <p:cNvSpPr txBox="1"/>
          <p:nvPr/>
        </p:nvSpPr>
        <p:spPr>
          <a:xfrm>
            <a:off x="3929062" y="1981200"/>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Qualquer empresa tem necessariamente de manter uma quantidade de dados sobre suas </a:t>
            </a:r>
            <a:r>
              <a:rPr b="1" i="0" lang="en-US" sz="2000" u="none" cap="none" strike="noStrike">
                <a:solidFill>
                  <a:schemeClr val="dk1"/>
                </a:solidFill>
                <a:latin typeface="Arial"/>
                <a:ea typeface="Arial"/>
                <a:cs typeface="Arial"/>
                <a:sym typeface="Arial"/>
              </a:rPr>
              <a:t>operações</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São os dados em um banco de dados com </a:t>
            </a:r>
            <a:r>
              <a:rPr b="1" i="0" lang="en-US" sz="2000" u="none" cap="none" strike="noStrike">
                <a:solidFill>
                  <a:schemeClr val="dk1"/>
                </a:solidFill>
                <a:latin typeface="Arial"/>
                <a:ea typeface="Arial"/>
                <a:cs typeface="Arial"/>
                <a:sym typeface="Arial"/>
              </a:rPr>
              <a:t>persistentes</a:t>
            </a:r>
            <a:r>
              <a:rPr b="0" i="0" lang="en-US" sz="2000" u="none" cap="none" strike="noStrike">
                <a:solidFill>
                  <a:schemeClr val="dk1"/>
                </a:solidFill>
                <a:latin typeface="Arial"/>
                <a:ea typeface="Arial"/>
                <a:cs typeface="Arial"/>
                <a:sym typeface="Arial"/>
              </a:rPr>
              <a:t> (por persistir muito tempo no banco de dados).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Dados sobre produtos, contabilidade, paciente e estudante.</a:t>
            </a:r>
            <a:endParaRPr b="0" i="0" sz="1400" u="none" cap="none" strike="noStrike">
              <a:solidFill>
                <a:srgbClr val="000000"/>
              </a:solidFill>
              <a:latin typeface="Arial"/>
              <a:ea typeface="Arial"/>
              <a:cs typeface="Arial"/>
              <a:sym typeface="Arial"/>
            </a:endParaRPr>
          </a:p>
        </p:txBody>
      </p:sp>
      <p:pic>
        <p:nvPicPr>
          <p:cNvPr id="256" name="Google Shape;256;p28"/>
          <p:cNvPicPr preferRelativeResize="0"/>
          <p:nvPr/>
        </p:nvPicPr>
        <p:blipFill rotWithShape="1">
          <a:blip r:embed="rId3">
            <a:alphaModFix/>
          </a:blip>
          <a:srcRect b="0" l="0" r="0" t="0"/>
          <a:stretch/>
        </p:blipFill>
        <p:spPr>
          <a:xfrm>
            <a:off x="179387" y="2276475"/>
            <a:ext cx="3578225" cy="1901825"/>
          </a:xfrm>
          <a:prstGeom prst="rect">
            <a:avLst/>
          </a:prstGeom>
          <a:noFill/>
          <a:ln>
            <a:noFill/>
          </a:ln>
        </p:spPr>
      </p:pic>
      <p:sp>
        <p:nvSpPr>
          <p:cNvPr id="257" name="Google Shape;257;p28"/>
          <p:cNvSpPr txBox="1"/>
          <p:nvPr/>
        </p:nvSpPr>
        <p:spPr>
          <a:xfrm>
            <a:off x="395287" y="616585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258" name="Google Shape;258;p28"/>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64" name="Google Shape;264;p29"/>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Sistemas de Informação</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265" name="Google Shape;265;p29"/>
          <p:cNvSpPr txBox="1"/>
          <p:nvPr/>
        </p:nvSpPr>
        <p:spPr>
          <a:xfrm>
            <a:off x="4286250" y="1341437"/>
            <a:ext cx="467836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É a expressão utilizada para descrever um </a:t>
            </a:r>
            <a:r>
              <a:rPr b="1" i="0" lang="en-US" sz="2000" u="none" cap="none" strike="noStrike">
                <a:solidFill>
                  <a:schemeClr val="dk1"/>
                </a:solidFill>
                <a:latin typeface="Arial"/>
                <a:ea typeface="Arial"/>
                <a:cs typeface="Arial"/>
                <a:sym typeface="Arial"/>
              </a:rPr>
              <a:t>sistema automatizado ou manua</a:t>
            </a:r>
            <a:r>
              <a:rPr b="0" i="0" lang="en-US" sz="2000" u="none" cap="none" strike="noStrike">
                <a:solidFill>
                  <a:schemeClr val="dk1"/>
                </a:solidFill>
                <a:latin typeface="Arial"/>
                <a:ea typeface="Arial"/>
                <a:cs typeface="Arial"/>
                <a:sym typeface="Arial"/>
              </a:rPr>
              <a:t>l, que envolve pessoas, máquinas, e métodos para organizar, coletar, processar e distribuir dados para os usuários do sistema envolvido.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Um Sistema de Informação poder ser usado então para prover informação, qualquer que seja o uso feito dessa informação.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266" name="Google Shape;266;p29"/>
          <p:cNvPicPr preferRelativeResize="0"/>
          <p:nvPr/>
        </p:nvPicPr>
        <p:blipFill rotWithShape="1">
          <a:blip r:embed="rId3">
            <a:alphaModFix/>
          </a:blip>
          <a:srcRect b="0" l="0" r="0" t="0"/>
          <a:stretch/>
        </p:blipFill>
        <p:spPr>
          <a:xfrm>
            <a:off x="642937" y="1928812"/>
            <a:ext cx="3009900" cy="2943225"/>
          </a:xfrm>
          <a:prstGeom prst="rect">
            <a:avLst/>
          </a:prstGeom>
          <a:noFill/>
          <a:ln>
            <a:noFill/>
          </a:ln>
        </p:spPr>
      </p:pic>
      <p:pic>
        <p:nvPicPr>
          <p:cNvPr id="267" name="Google Shape;267;p29"/>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268" name="Google Shape;268;p29"/>
          <p:cNvSpPr txBox="1"/>
          <p:nvPr/>
        </p:nvSpPr>
        <p:spPr>
          <a:xfrm>
            <a:off x="395287" y="6092825"/>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ctrTitle"/>
          </p:nvPr>
        </p:nvSpPr>
        <p:spPr>
          <a:xfrm>
            <a:off x="3492500" y="1989137"/>
            <a:ext cx="5038725" cy="1441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Banco de Dados</a:t>
            </a:r>
            <a:endParaRPr/>
          </a:p>
        </p:txBody>
      </p:sp>
      <p:sp>
        <p:nvSpPr>
          <p:cNvPr id="275" name="Google Shape;275;p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76" name="Google Shape;276;p3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277" name="Google Shape;277;p3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83" name="Google Shape;283;p31"/>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a:t>
            </a:r>
            <a:endParaRPr b="0" i="0" sz="4400" u="none" cap="none" strike="noStrike">
              <a:solidFill>
                <a:schemeClr val="dk1"/>
              </a:solidFill>
              <a:latin typeface="Arial"/>
              <a:ea typeface="Arial"/>
              <a:cs typeface="Arial"/>
              <a:sym typeface="Arial"/>
            </a:endParaRPr>
          </a:p>
        </p:txBody>
      </p:sp>
      <p:sp>
        <p:nvSpPr>
          <p:cNvPr id="284" name="Google Shape;284;p31"/>
          <p:cNvSpPr txBox="1"/>
          <p:nvPr/>
        </p:nvSpPr>
        <p:spPr>
          <a:xfrm>
            <a:off x="250825" y="2060575"/>
            <a:ext cx="47577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285" name="Google Shape;285;p31"/>
          <p:cNvPicPr preferRelativeResize="0"/>
          <p:nvPr/>
        </p:nvPicPr>
        <p:blipFill rotWithShape="1">
          <a:blip r:embed="rId3">
            <a:alphaModFix/>
          </a:blip>
          <a:srcRect b="0" l="0" r="0" t="0"/>
          <a:stretch/>
        </p:blipFill>
        <p:spPr>
          <a:xfrm>
            <a:off x="3132137" y="2852737"/>
            <a:ext cx="5599112" cy="3055937"/>
          </a:xfrm>
          <a:prstGeom prst="rect">
            <a:avLst/>
          </a:prstGeom>
          <a:noFill/>
          <a:ln>
            <a:noFill/>
          </a:ln>
        </p:spPr>
      </p:pic>
      <p:pic>
        <p:nvPicPr>
          <p:cNvPr id="286" name="Google Shape;286;p31"/>
          <p:cNvPicPr preferRelativeResize="0"/>
          <p:nvPr/>
        </p:nvPicPr>
        <p:blipFill rotWithShape="1">
          <a:blip r:embed="rId4">
            <a:alphaModFix/>
          </a:blip>
          <a:srcRect b="0" l="0" r="0" t="0"/>
          <a:stretch/>
        </p:blipFill>
        <p:spPr>
          <a:xfrm>
            <a:off x="7246937" y="542925"/>
            <a:ext cx="1439862" cy="495300"/>
          </a:xfrm>
          <a:prstGeom prst="rect">
            <a:avLst/>
          </a:prstGeom>
          <a:noFill/>
          <a:ln>
            <a:noFill/>
          </a:ln>
        </p:spPr>
      </p:pic>
      <p:sp>
        <p:nvSpPr>
          <p:cNvPr id="287" name="Google Shape;287;p3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93" name="Google Shape;293;p3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Estrutura</a:t>
            </a:r>
            <a:endParaRPr b="0" i="0" sz="4400" u="none" cap="none" strike="noStrike">
              <a:solidFill>
                <a:schemeClr val="dk1"/>
              </a:solidFill>
              <a:latin typeface="Arial"/>
              <a:ea typeface="Arial"/>
              <a:cs typeface="Arial"/>
              <a:sym typeface="Arial"/>
            </a:endParaRPr>
          </a:p>
        </p:txBody>
      </p:sp>
      <p:pic>
        <p:nvPicPr>
          <p:cNvPr id="294" name="Google Shape;294;p32"/>
          <p:cNvPicPr preferRelativeResize="0"/>
          <p:nvPr/>
        </p:nvPicPr>
        <p:blipFill rotWithShape="1">
          <a:blip r:embed="rId3">
            <a:alphaModFix/>
          </a:blip>
          <a:srcRect b="0" l="0" r="0" t="0"/>
          <a:stretch/>
        </p:blipFill>
        <p:spPr>
          <a:xfrm>
            <a:off x="1231900" y="1844675"/>
            <a:ext cx="7099300" cy="4824412"/>
          </a:xfrm>
          <a:prstGeom prst="rect">
            <a:avLst/>
          </a:prstGeom>
          <a:noFill/>
          <a:ln>
            <a:noFill/>
          </a:ln>
        </p:spPr>
      </p:pic>
      <p:pic>
        <p:nvPicPr>
          <p:cNvPr id="295" name="Google Shape;295;p32"/>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296" name="Google Shape;296;p3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02" name="Google Shape;302;p33"/>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Propriedades Intrincicas  </a:t>
            </a:r>
            <a:endParaRPr b="0" i="0" sz="4400" u="none" cap="none" strike="noStrike">
              <a:solidFill>
                <a:schemeClr val="dk1"/>
              </a:solidFill>
              <a:latin typeface="Arial"/>
              <a:ea typeface="Arial"/>
              <a:cs typeface="Arial"/>
              <a:sym typeface="Arial"/>
            </a:endParaRPr>
          </a:p>
        </p:txBody>
      </p:sp>
      <p:pic>
        <p:nvPicPr>
          <p:cNvPr id="303" name="Google Shape;303;p33"/>
          <p:cNvPicPr preferRelativeResize="0"/>
          <p:nvPr/>
        </p:nvPicPr>
        <p:blipFill rotWithShape="1">
          <a:blip r:embed="rId3">
            <a:alphaModFix/>
          </a:blip>
          <a:srcRect b="0" l="0" r="0" t="0"/>
          <a:stretch/>
        </p:blipFill>
        <p:spPr>
          <a:xfrm>
            <a:off x="7227887" y="1916112"/>
            <a:ext cx="1620837" cy="1652587"/>
          </a:xfrm>
          <a:prstGeom prst="rect">
            <a:avLst/>
          </a:prstGeom>
          <a:noFill/>
          <a:ln>
            <a:noFill/>
          </a:ln>
        </p:spPr>
      </p:pic>
      <p:pic>
        <p:nvPicPr>
          <p:cNvPr id="304" name="Google Shape;304;p33"/>
          <p:cNvPicPr preferRelativeResize="0"/>
          <p:nvPr/>
        </p:nvPicPr>
        <p:blipFill rotWithShape="1">
          <a:blip r:embed="rId4">
            <a:alphaModFix/>
          </a:blip>
          <a:srcRect b="0" l="0" r="0" t="0"/>
          <a:stretch/>
        </p:blipFill>
        <p:spPr>
          <a:xfrm>
            <a:off x="539750" y="2200275"/>
            <a:ext cx="5724525" cy="1828800"/>
          </a:xfrm>
          <a:prstGeom prst="rect">
            <a:avLst/>
          </a:prstGeom>
          <a:noFill/>
          <a:ln>
            <a:noFill/>
          </a:ln>
        </p:spPr>
      </p:pic>
      <p:pic>
        <p:nvPicPr>
          <p:cNvPr id="305" name="Google Shape;305;p33"/>
          <p:cNvPicPr preferRelativeResize="0"/>
          <p:nvPr/>
        </p:nvPicPr>
        <p:blipFill rotWithShape="1">
          <a:blip r:embed="rId5">
            <a:alphaModFix/>
          </a:blip>
          <a:srcRect b="0" l="0" r="0" t="0"/>
          <a:stretch/>
        </p:blipFill>
        <p:spPr>
          <a:xfrm>
            <a:off x="5303837" y="4029075"/>
            <a:ext cx="2735262" cy="1836737"/>
          </a:xfrm>
          <a:prstGeom prst="rect">
            <a:avLst/>
          </a:prstGeom>
          <a:noFill/>
          <a:ln>
            <a:noFill/>
          </a:ln>
        </p:spPr>
      </p:pic>
      <p:pic>
        <p:nvPicPr>
          <p:cNvPr id="306" name="Google Shape;306;p33"/>
          <p:cNvPicPr preferRelativeResize="0"/>
          <p:nvPr/>
        </p:nvPicPr>
        <p:blipFill rotWithShape="1">
          <a:blip r:embed="rId6">
            <a:alphaModFix/>
          </a:blip>
          <a:srcRect b="0" l="0" r="0" t="0"/>
          <a:stretch/>
        </p:blipFill>
        <p:spPr>
          <a:xfrm>
            <a:off x="7227887" y="508000"/>
            <a:ext cx="1439862" cy="495300"/>
          </a:xfrm>
          <a:prstGeom prst="rect">
            <a:avLst/>
          </a:prstGeom>
          <a:noFill/>
          <a:ln>
            <a:noFill/>
          </a:ln>
        </p:spPr>
      </p:pic>
      <p:sp>
        <p:nvSpPr>
          <p:cNvPr id="307" name="Google Shape;307;p3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6"/>
          <p:cNvPicPr preferRelativeResize="0"/>
          <p:nvPr/>
        </p:nvPicPr>
        <p:blipFill rotWithShape="1">
          <a:blip r:embed="rId3">
            <a:alphaModFix/>
          </a:blip>
          <a:srcRect b="0" l="0" r="0" t="0"/>
          <a:stretch/>
        </p:blipFill>
        <p:spPr>
          <a:xfrm>
            <a:off x="805333" y="1533762"/>
            <a:ext cx="7533334" cy="3790476"/>
          </a:xfrm>
          <a:prstGeom prst="rect">
            <a:avLst/>
          </a:prstGeom>
          <a:noFill/>
          <a:ln>
            <a:noFill/>
          </a:ln>
        </p:spPr>
      </p:pic>
      <p:sp>
        <p:nvSpPr>
          <p:cNvPr id="137" name="Google Shape;137;p16"/>
          <p:cNvSpPr txBox="1"/>
          <p:nvPr>
            <p:ph type="title"/>
          </p:nvPr>
        </p:nvSpPr>
        <p:spPr>
          <a:xfrm>
            <a:off x="177800" y="1587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Avaliação</a:t>
            </a:r>
            <a:endParaRPr/>
          </a:p>
        </p:txBody>
      </p:sp>
      <p:sp>
        <p:nvSpPr>
          <p:cNvPr id="138" name="Google Shape;138;p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9" name="Google Shape;139;p1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01 - Plano de Ensino e Apresentações</a:t>
            </a:r>
            <a:endParaRPr b="0" i="0" sz="1400" u="none" cap="none" strike="noStrike">
              <a:solidFill>
                <a:srgbClr val="000000"/>
              </a:solidFill>
              <a:latin typeface="Arial"/>
              <a:ea typeface="Arial"/>
              <a:cs typeface="Arial"/>
              <a:sym typeface="Arial"/>
            </a:endParaRPr>
          </a:p>
        </p:txBody>
      </p:sp>
      <p:pic>
        <p:nvPicPr>
          <p:cNvPr id="140" name="Google Shape;140;p16"/>
          <p:cNvPicPr preferRelativeResize="0"/>
          <p:nvPr/>
        </p:nvPicPr>
        <p:blipFill rotWithShape="1">
          <a:blip r:embed="rId4">
            <a:alphaModFix/>
          </a:blip>
          <a:srcRect b="0" l="0" r="0" t="0"/>
          <a:stretch/>
        </p:blipFill>
        <p:spPr>
          <a:xfrm>
            <a:off x="7235825" y="755650"/>
            <a:ext cx="1439862" cy="495300"/>
          </a:xfrm>
          <a:prstGeom prst="rect">
            <a:avLst/>
          </a:prstGeom>
          <a:noFill/>
          <a:ln>
            <a:noFill/>
          </a:ln>
        </p:spPr>
      </p:pic>
      <p:sp>
        <p:nvSpPr>
          <p:cNvPr id="141" name="Google Shape;141;p16"/>
          <p:cNvSpPr/>
          <p:nvPr/>
        </p:nvSpPr>
        <p:spPr>
          <a:xfrm>
            <a:off x="3522914" y="2699539"/>
            <a:ext cx="496800" cy="360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13" name="Google Shape;313;p34"/>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Aplicações</a:t>
            </a:r>
            <a:endParaRPr b="0" i="0" sz="4400" u="none" cap="none" strike="noStrike">
              <a:solidFill>
                <a:schemeClr val="dk1"/>
              </a:solidFill>
              <a:latin typeface="Arial"/>
              <a:ea typeface="Arial"/>
              <a:cs typeface="Arial"/>
              <a:sym typeface="Arial"/>
            </a:endParaRPr>
          </a:p>
        </p:txBody>
      </p:sp>
      <p:pic>
        <p:nvPicPr>
          <p:cNvPr id="314" name="Google Shape;314;p34"/>
          <p:cNvPicPr preferRelativeResize="0"/>
          <p:nvPr/>
        </p:nvPicPr>
        <p:blipFill rotWithShape="1">
          <a:blip r:embed="rId3">
            <a:alphaModFix/>
          </a:blip>
          <a:srcRect b="0" l="0" r="0" t="0"/>
          <a:stretch/>
        </p:blipFill>
        <p:spPr>
          <a:xfrm>
            <a:off x="323850" y="2060575"/>
            <a:ext cx="5705475" cy="2105025"/>
          </a:xfrm>
          <a:prstGeom prst="rect">
            <a:avLst/>
          </a:prstGeom>
          <a:noFill/>
          <a:ln>
            <a:noFill/>
          </a:ln>
        </p:spPr>
      </p:pic>
      <p:pic>
        <p:nvPicPr>
          <p:cNvPr id="315" name="Google Shape;315;p34"/>
          <p:cNvPicPr preferRelativeResize="0"/>
          <p:nvPr/>
        </p:nvPicPr>
        <p:blipFill rotWithShape="1">
          <a:blip r:embed="rId4">
            <a:alphaModFix/>
          </a:blip>
          <a:srcRect b="0" l="0" r="0" t="0"/>
          <a:stretch/>
        </p:blipFill>
        <p:spPr>
          <a:xfrm>
            <a:off x="5892800" y="3789362"/>
            <a:ext cx="2686050" cy="1989137"/>
          </a:xfrm>
          <a:prstGeom prst="rect">
            <a:avLst/>
          </a:prstGeom>
          <a:noFill/>
          <a:ln>
            <a:noFill/>
          </a:ln>
        </p:spPr>
      </p:pic>
      <p:pic>
        <p:nvPicPr>
          <p:cNvPr id="316" name="Google Shape;316;p34"/>
          <p:cNvPicPr preferRelativeResize="0"/>
          <p:nvPr/>
        </p:nvPicPr>
        <p:blipFill rotWithShape="1">
          <a:blip r:embed="rId5">
            <a:alphaModFix/>
          </a:blip>
          <a:srcRect b="0" l="0" r="0" t="0"/>
          <a:stretch/>
        </p:blipFill>
        <p:spPr>
          <a:xfrm>
            <a:off x="7235825" y="260350"/>
            <a:ext cx="1439862" cy="495300"/>
          </a:xfrm>
          <a:prstGeom prst="rect">
            <a:avLst/>
          </a:prstGeom>
          <a:noFill/>
          <a:ln>
            <a:noFill/>
          </a:ln>
        </p:spPr>
      </p:pic>
      <p:sp>
        <p:nvSpPr>
          <p:cNvPr id="317" name="Google Shape;317;p3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23" name="Google Shape;323;p35"/>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Implementação da Informática</a:t>
            </a:r>
            <a:endParaRPr b="0" i="0" sz="4400" u="none" cap="none" strike="noStrike">
              <a:solidFill>
                <a:schemeClr val="dk1"/>
              </a:solidFill>
              <a:latin typeface="Arial"/>
              <a:ea typeface="Arial"/>
              <a:cs typeface="Arial"/>
              <a:sym typeface="Arial"/>
            </a:endParaRPr>
          </a:p>
        </p:txBody>
      </p:sp>
      <p:pic>
        <p:nvPicPr>
          <p:cNvPr id="324" name="Google Shape;324;p35"/>
          <p:cNvPicPr preferRelativeResize="0"/>
          <p:nvPr/>
        </p:nvPicPr>
        <p:blipFill rotWithShape="1">
          <a:blip r:embed="rId3">
            <a:alphaModFix/>
          </a:blip>
          <a:srcRect b="0" l="0" r="0" t="0"/>
          <a:stretch/>
        </p:blipFill>
        <p:spPr>
          <a:xfrm>
            <a:off x="468312" y="2349500"/>
            <a:ext cx="6929437" cy="2430462"/>
          </a:xfrm>
          <a:prstGeom prst="rect">
            <a:avLst/>
          </a:prstGeom>
          <a:noFill/>
          <a:ln>
            <a:noFill/>
          </a:ln>
        </p:spPr>
      </p:pic>
      <p:pic>
        <p:nvPicPr>
          <p:cNvPr id="325" name="Google Shape;325;p35"/>
          <p:cNvPicPr preferRelativeResize="0"/>
          <p:nvPr/>
        </p:nvPicPr>
        <p:blipFill rotWithShape="1">
          <a:blip r:embed="rId4">
            <a:alphaModFix/>
          </a:blip>
          <a:srcRect b="0" l="0" r="0" t="0"/>
          <a:stretch/>
        </p:blipFill>
        <p:spPr>
          <a:xfrm>
            <a:off x="5357812" y="3716337"/>
            <a:ext cx="3314700" cy="2365375"/>
          </a:xfrm>
          <a:prstGeom prst="rect">
            <a:avLst/>
          </a:prstGeom>
          <a:noFill/>
          <a:ln>
            <a:noFill/>
          </a:ln>
        </p:spPr>
      </p:pic>
      <p:pic>
        <p:nvPicPr>
          <p:cNvPr id="326" name="Google Shape;326;p35"/>
          <p:cNvPicPr preferRelativeResize="0"/>
          <p:nvPr/>
        </p:nvPicPr>
        <p:blipFill rotWithShape="1">
          <a:blip r:embed="rId5">
            <a:alphaModFix/>
          </a:blip>
          <a:srcRect b="0" l="0" r="0" t="0"/>
          <a:stretch/>
        </p:blipFill>
        <p:spPr>
          <a:xfrm>
            <a:off x="7235825" y="508000"/>
            <a:ext cx="1439862" cy="495300"/>
          </a:xfrm>
          <a:prstGeom prst="rect">
            <a:avLst/>
          </a:prstGeom>
          <a:noFill/>
          <a:ln>
            <a:noFill/>
          </a:ln>
        </p:spPr>
      </p:pic>
      <p:sp>
        <p:nvSpPr>
          <p:cNvPr id="327" name="Google Shape;327;p3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333" name="Google Shape;333;p36"/>
          <p:cNvPicPr preferRelativeResize="0"/>
          <p:nvPr/>
        </p:nvPicPr>
        <p:blipFill rotWithShape="1">
          <a:blip r:embed="rId3">
            <a:alphaModFix/>
          </a:blip>
          <a:srcRect b="0" l="0" r="0" t="0"/>
          <a:stretch/>
        </p:blipFill>
        <p:spPr>
          <a:xfrm>
            <a:off x="457200" y="431800"/>
            <a:ext cx="7948612" cy="1144587"/>
          </a:xfrm>
          <a:prstGeom prst="rect">
            <a:avLst/>
          </a:prstGeom>
          <a:noFill/>
          <a:ln>
            <a:noFill/>
          </a:ln>
        </p:spPr>
      </p:pic>
      <p:pic>
        <p:nvPicPr>
          <p:cNvPr id="334" name="Google Shape;334;p36"/>
          <p:cNvPicPr preferRelativeResize="0"/>
          <p:nvPr/>
        </p:nvPicPr>
        <p:blipFill rotWithShape="1">
          <a:blip r:embed="rId4">
            <a:alphaModFix/>
          </a:blip>
          <a:srcRect b="0" l="0" r="0" t="0"/>
          <a:stretch/>
        </p:blipFill>
        <p:spPr>
          <a:xfrm>
            <a:off x="539750" y="1576387"/>
            <a:ext cx="2987675" cy="2127250"/>
          </a:xfrm>
          <a:prstGeom prst="rect">
            <a:avLst/>
          </a:prstGeom>
          <a:noFill/>
          <a:ln>
            <a:noFill/>
          </a:ln>
        </p:spPr>
      </p:pic>
      <p:pic>
        <p:nvPicPr>
          <p:cNvPr id="335" name="Google Shape;335;p36"/>
          <p:cNvPicPr preferRelativeResize="0"/>
          <p:nvPr/>
        </p:nvPicPr>
        <p:blipFill rotWithShape="1">
          <a:blip r:embed="rId5">
            <a:alphaModFix/>
          </a:blip>
          <a:srcRect b="0" l="0" r="0" t="0"/>
          <a:stretch/>
        </p:blipFill>
        <p:spPr>
          <a:xfrm>
            <a:off x="5435600" y="1844675"/>
            <a:ext cx="3168650" cy="2506662"/>
          </a:xfrm>
          <a:prstGeom prst="rect">
            <a:avLst/>
          </a:prstGeom>
          <a:noFill/>
          <a:ln>
            <a:noFill/>
          </a:ln>
        </p:spPr>
      </p:pic>
      <p:pic>
        <p:nvPicPr>
          <p:cNvPr id="336" name="Google Shape;336;p36"/>
          <p:cNvPicPr preferRelativeResize="0"/>
          <p:nvPr/>
        </p:nvPicPr>
        <p:blipFill rotWithShape="1">
          <a:blip r:embed="rId6">
            <a:alphaModFix/>
          </a:blip>
          <a:srcRect b="0" l="0" r="0" t="0"/>
          <a:stretch/>
        </p:blipFill>
        <p:spPr>
          <a:xfrm>
            <a:off x="1487487" y="4149725"/>
            <a:ext cx="3457575" cy="1931987"/>
          </a:xfrm>
          <a:prstGeom prst="rect">
            <a:avLst/>
          </a:prstGeom>
          <a:noFill/>
          <a:ln>
            <a:noFill/>
          </a:ln>
        </p:spPr>
      </p:pic>
      <p:pic>
        <p:nvPicPr>
          <p:cNvPr id="337" name="Google Shape;337;p36"/>
          <p:cNvPicPr preferRelativeResize="0"/>
          <p:nvPr/>
        </p:nvPicPr>
        <p:blipFill rotWithShape="1">
          <a:blip r:embed="rId7">
            <a:alphaModFix/>
          </a:blip>
          <a:srcRect b="0" l="0" r="0" t="0"/>
          <a:stretch/>
        </p:blipFill>
        <p:spPr>
          <a:xfrm>
            <a:off x="7235825" y="260350"/>
            <a:ext cx="1439862" cy="495300"/>
          </a:xfrm>
          <a:prstGeom prst="rect">
            <a:avLst/>
          </a:prstGeom>
          <a:noFill/>
          <a:ln>
            <a:noFill/>
          </a:ln>
        </p:spPr>
      </p:pic>
      <p:sp>
        <p:nvSpPr>
          <p:cNvPr id="338" name="Google Shape;338;p3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ctrTitle"/>
          </p:nvPr>
        </p:nvSpPr>
        <p:spPr>
          <a:xfrm>
            <a:off x="3492500" y="1989125"/>
            <a:ext cx="5651400" cy="1441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Banco de Dados - Vantagens</a:t>
            </a:r>
            <a:endParaRPr/>
          </a:p>
        </p:txBody>
      </p:sp>
      <p:sp>
        <p:nvSpPr>
          <p:cNvPr id="345" name="Google Shape;345;p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46" name="Google Shape;346;p3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347" name="Google Shape;347;p3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53" name="Google Shape;353;p38"/>
          <p:cNvSpPr txBox="1"/>
          <p:nvPr/>
        </p:nvSpPr>
        <p:spPr>
          <a:xfrm>
            <a:off x="0" y="1071562"/>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Sistema Isolados   ANTES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Dados não Compartilha dados</a:t>
            </a:r>
            <a:endParaRPr b="0" i="0" sz="1400" u="none" cap="none" strike="noStrike">
              <a:solidFill>
                <a:srgbClr val="000000"/>
              </a:solidFill>
              <a:latin typeface="Arial"/>
              <a:ea typeface="Arial"/>
              <a:cs typeface="Arial"/>
              <a:sym typeface="Arial"/>
            </a:endParaRPr>
          </a:p>
        </p:txBody>
      </p:sp>
      <p:pic>
        <p:nvPicPr>
          <p:cNvPr id="354" name="Google Shape;354;p38"/>
          <p:cNvPicPr preferRelativeResize="0"/>
          <p:nvPr/>
        </p:nvPicPr>
        <p:blipFill rotWithShape="1">
          <a:blip r:embed="rId3">
            <a:alphaModFix/>
          </a:blip>
          <a:srcRect b="0" l="0" r="0" t="0"/>
          <a:stretch/>
        </p:blipFill>
        <p:spPr>
          <a:xfrm>
            <a:off x="7231062" y="508000"/>
            <a:ext cx="1439862" cy="495300"/>
          </a:xfrm>
          <a:prstGeom prst="rect">
            <a:avLst/>
          </a:prstGeom>
          <a:noFill/>
          <a:ln>
            <a:noFill/>
          </a:ln>
        </p:spPr>
      </p:pic>
      <p:sp>
        <p:nvSpPr>
          <p:cNvPr id="355" name="Google Shape;355;p38"/>
          <p:cNvSpPr txBox="1"/>
          <p:nvPr/>
        </p:nvSpPr>
        <p:spPr>
          <a:xfrm>
            <a:off x="4171950" y="6284912"/>
            <a:ext cx="4471987"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356" name="Google Shape;356;p38"/>
          <p:cNvPicPr preferRelativeResize="0"/>
          <p:nvPr/>
        </p:nvPicPr>
        <p:blipFill rotWithShape="1">
          <a:blip r:embed="rId4">
            <a:alphaModFix/>
          </a:blip>
          <a:srcRect b="0" l="0" r="0" t="0"/>
          <a:stretch/>
        </p:blipFill>
        <p:spPr>
          <a:xfrm>
            <a:off x="19050" y="2427287"/>
            <a:ext cx="7058025" cy="4067175"/>
          </a:xfrm>
          <a:prstGeom prst="rect">
            <a:avLst/>
          </a:prstGeom>
          <a:noFill/>
          <a:ln>
            <a:noFill/>
          </a:ln>
        </p:spPr>
      </p:pic>
      <p:pic>
        <p:nvPicPr>
          <p:cNvPr id="357" name="Google Shape;357;p38"/>
          <p:cNvPicPr preferRelativeResize="0"/>
          <p:nvPr/>
        </p:nvPicPr>
        <p:blipFill rotWithShape="1">
          <a:blip r:embed="rId5">
            <a:alphaModFix/>
          </a:blip>
          <a:srcRect b="0" l="0" r="0" t="0"/>
          <a:stretch/>
        </p:blipFill>
        <p:spPr>
          <a:xfrm>
            <a:off x="5322887" y="1198562"/>
            <a:ext cx="3802062" cy="1958975"/>
          </a:xfrm>
          <a:prstGeom prst="rect">
            <a:avLst/>
          </a:prstGeom>
          <a:noFill/>
          <a:ln>
            <a:noFill/>
          </a:ln>
        </p:spPr>
      </p:pic>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63" name="Google Shape;363;p39"/>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364" name="Google Shape;364;p39"/>
          <p:cNvSpPr txBox="1"/>
          <p:nvPr/>
        </p:nvSpPr>
        <p:spPr>
          <a:xfrm>
            <a:off x="0" y="1589087"/>
            <a:ext cx="6121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1-7 - Redução ou Eliminação de Redundâncias </a:t>
            </a:r>
            <a:endParaRPr b="0" i="0" sz="1400" u="none" cap="none" strike="noStrike">
              <a:solidFill>
                <a:srgbClr val="000000"/>
              </a:solidFill>
              <a:latin typeface="Arial"/>
              <a:ea typeface="Arial"/>
              <a:cs typeface="Arial"/>
              <a:sym typeface="Arial"/>
            </a:endParaRPr>
          </a:p>
        </p:txBody>
      </p:sp>
      <p:sp>
        <p:nvSpPr>
          <p:cNvPr id="365" name="Google Shape;365;p39"/>
          <p:cNvSpPr txBox="1"/>
          <p:nvPr/>
        </p:nvSpPr>
        <p:spPr>
          <a:xfrm>
            <a:off x="323850" y="2708275"/>
            <a:ext cx="39608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Possibilita  a </a:t>
            </a:r>
            <a:r>
              <a:rPr b="1" i="0" lang="en-US" sz="2000" u="none" cap="none" strike="noStrike">
                <a:solidFill>
                  <a:schemeClr val="dk1"/>
                </a:solidFill>
                <a:latin typeface="Arial"/>
                <a:ea typeface="Arial"/>
                <a:cs typeface="Arial"/>
                <a:sym typeface="Arial"/>
              </a:rPr>
              <a:t>eliminação de dados privativos</a:t>
            </a:r>
            <a:r>
              <a:rPr b="0" i="0" lang="en-US" sz="2000" u="none" cap="none" strike="noStrike">
                <a:solidFill>
                  <a:schemeClr val="dk1"/>
                </a:solidFill>
                <a:latin typeface="Arial"/>
                <a:ea typeface="Arial"/>
                <a:cs typeface="Arial"/>
                <a:sym typeface="Arial"/>
              </a:rPr>
              <a:t> de cada sistema.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-Os dados, que eventualmente são comuns a mais de um sistema, </a:t>
            </a:r>
            <a:r>
              <a:rPr b="1" i="0" lang="en-US" sz="2000" u="none" cap="none" strike="noStrike">
                <a:solidFill>
                  <a:schemeClr val="dk1"/>
                </a:solidFill>
                <a:latin typeface="Arial"/>
                <a:ea typeface="Arial"/>
                <a:cs typeface="Arial"/>
                <a:sym typeface="Arial"/>
              </a:rPr>
              <a:t>são compartilhados </a:t>
            </a:r>
            <a:r>
              <a:rPr b="0" i="0" lang="en-US" sz="2000" u="none" cap="none" strike="noStrike">
                <a:solidFill>
                  <a:schemeClr val="dk1"/>
                </a:solidFill>
                <a:latin typeface="Arial"/>
                <a:ea typeface="Arial"/>
                <a:cs typeface="Arial"/>
                <a:sym typeface="Arial"/>
              </a:rPr>
              <a:t>por eles, permitindo o acesso a uma </a:t>
            </a:r>
            <a:r>
              <a:rPr b="1" i="0" lang="en-US" sz="2000" u="none" cap="none" strike="noStrike">
                <a:solidFill>
                  <a:schemeClr val="dk1"/>
                </a:solidFill>
                <a:latin typeface="Arial"/>
                <a:ea typeface="Arial"/>
                <a:cs typeface="Arial"/>
                <a:sym typeface="Arial"/>
              </a:rPr>
              <a:t>única</a:t>
            </a:r>
            <a:r>
              <a:rPr b="0" i="0" lang="en-US" sz="2000" u="none" cap="none" strike="noStrike">
                <a:solidFill>
                  <a:schemeClr val="dk1"/>
                </a:solidFill>
                <a:latin typeface="Arial"/>
                <a:ea typeface="Arial"/>
                <a:cs typeface="Arial"/>
                <a:sym typeface="Arial"/>
              </a:rPr>
              <a:t> informação sendo consultada por vários sistemas.</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366" name="Google Shape;366;p39"/>
          <p:cNvPicPr preferRelativeResize="0"/>
          <p:nvPr/>
        </p:nvPicPr>
        <p:blipFill rotWithShape="1">
          <a:blip r:embed="rId3">
            <a:alphaModFix/>
          </a:blip>
          <a:srcRect b="0" l="0" r="0" t="0"/>
          <a:stretch/>
        </p:blipFill>
        <p:spPr>
          <a:xfrm>
            <a:off x="4284662" y="4375162"/>
            <a:ext cx="4333875" cy="1873250"/>
          </a:xfrm>
          <a:prstGeom prst="rect">
            <a:avLst/>
          </a:prstGeom>
          <a:noFill/>
          <a:ln>
            <a:noFill/>
          </a:ln>
        </p:spPr>
      </p:pic>
      <p:pic>
        <p:nvPicPr>
          <p:cNvPr id="367" name="Google Shape;367;p39"/>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368" name="Google Shape;368;p3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369" name="Google Shape;369;p39"/>
          <p:cNvPicPr preferRelativeResize="0"/>
          <p:nvPr/>
        </p:nvPicPr>
        <p:blipFill rotWithShape="1">
          <a:blip r:embed="rId5">
            <a:alphaModFix/>
          </a:blip>
          <a:srcRect b="0" l="0" r="0" t="0"/>
          <a:stretch/>
        </p:blipFill>
        <p:spPr>
          <a:xfrm>
            <a:off x="4884737" y="1989287"/>
            <a:ext cx="3802061" cy="1958975"/>
          </a:xfrm>
          <a:prstGeom prst="rect">
            <a:avLst/>
          </a:prstGeom>
          <a:noFill/>
          <a:ln>
            <a:noFill/>
          </a:ln>
        </p:spPr>
      </p:pic>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75" name="Google Shape;375;p40"/>
          <p:cNvSpPr txBox="1"/>
          <p:nvPr/>
        </p:nvSpPr>
        <p:spPr>
          <a:xfrm>
            <a:off x="0" y="1258887"/>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Sistema Isolados -  </a:t>
            </a:r>
            <a:r>
              <a:rPr b="1" i="0" lang="en-US" sz="2800" u="none" cap="none" strike="noStrike">
                <a:solidFill>
                  <a:schemeClr val="dk1"/>
                </a:solidFill>
                <a:latin typeface="Tahoma"/>
                <a:ea typeface="Tahoma"/>
                <a:cs typeface="Tahoma"/>
                <a:sym typeface="Tahoma"/>
              </a:rPr>
              <a:t>Redundância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t/>
            </a:r>
            <a:endParaRPr b="1"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Dados não Compartilha dados</a:t>
            </a:r>
            <a:endParaRPr b="0" i="0" sz="1400" u="none" cap="none" strike="noStrike">
              <a:solidFill>
                <a:srgbClr val="000000"/>
              </a:solidFill>
              <a:latin typeface="Arial"/>
              <a:ea typeface="Arial"/>
              <a:cs typeface="Arial"/>
              <a:sym typeface="Arial"/>
            </a:endParaRPr>
          </a:p>
        </p:txBody>
      </p:sp>
      <p:sp>
        <p:nvSpPr>
          <p:cNvPr id="376" name="Google Shape;376;p40"/>
          <p:cNvSpPr txBox="1"/>
          <p:nvPr/>
        </p:nvSpPr>
        <p:spPr>
          <a:xfrm>
            <a:off x="611187" y="2276475"/>
            <a:ext cx="4962525" cy="3384550"/>
          </a:xfrm>
          <a:prstGeom prst="rect">
            <a:avLst/>
          </a:prstGeom>
          <a:noFill/>
          <a:ln>
            <a:noFill/>
          </a:ln>
          <a:effectLst>
            <a:outerShdw blurRad="63500" dir="2700000" dist="35921">
              <a:schemeClr val="lt1"/>
            </a:outerShdw>
          </a:effectLst>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FF0000"/>
              </a:buClr>
              <a:buSzPts val="2000"/>
              <a:buFont typeface="Times New Roman"/>
              <a:buChar char="•"/>
            </a:pPr>
            <a:r>
              <a:rPr b="0" i="0" lang="en-US" sz="2000" u="none" cap="none" strike="noStrike">
                <a:solidFill>
                  <a:schemeClr val="dk1"/>
                </a:solidFill>
                <a:latin typeface="Tahoma"/>
                <a:ea typeface="Tahoma"/>
                <a:cs typeface="Tahoma"/>
                <a:sym typeface="Tahoma"/>
              </a:rPr>
              <a:t>Um mesmo </a:t>
            </a:r>
            <a:r>
              <a:rPr b="1" i="0" lang="en-US" sz="2000" u="none" cap="none" strike="noStrike">
                <a:solidFill>
                  <a:schemeClr val="dk1"/>
                </a:solidFill>
                <a:latin typeface="Tahoma"/>
                <a:ea typeface="Tahoma"/>
                <a:cs typeface="Tahoma"/>
                <a:sym typeface="Tahoma"/>
              </a:rPr>
              <a:t>dado ocorre múltiplas vezes em locais diferenciados </a:t>
            </a:r>
            <a:r>
              <a:rPr b="0" i="0" lang="en-US" sz="2000" u="none" cap="none" strike="noStrike">
                <a:solidFill>
                  <a:schemeClr val="dk1"/>
                </a:solidFill>
                <a:latin typeface="Tahoma"/>
                <a:ea typeface="Tahoma"/>
                <a:cs typeface="Tahoma"/>
                <a:sym typeface="Tahoma"/>
              </a:rPr>
              <a:t>em um sistema computacional.</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600"/>
              </a:spcBef>
              <a:spcAft>
                <a:spcPts val="0"/>
              </a:spcAft>
              <a:buClr>
                <a:schemeClr val="dk1"/>
              </a:buClr>
              <a:buSzPts val="2000"/>
              <a:buFont typeface="Arial"/>
              <a:buNone/>
            </a:pPr>
            <a:r>
              <a:t/>
            </a:r>
            <a:endParaRPr b="0" i="0" sz="2000" u="none" cap="none" strike="noStrike">
              <a:solidFill>
                <a:schemeClr val="dk1"/>
              </a:solidFill>
              <a:latin typeface="Tahoma"/>
              <a:ea typeface="Tahoma"/>
              <a:cs typeface="Tahoma"/>
              <a:sym typeface="Tahoma"/>
            </a:endParaRPr>
          </a:p>
          <a:p>
            <a:pPr indent="-342900" lvl="0" marL="342900" marR="0" rtl="0" algn="l">
              <a:lnSpc>
                <a:spcPct val="150000"/>
              </a:lnSpc>
              <a:spcBef>
                <a:spcPts val="600"/>
              </a:spcBef>
              <a:spcAft>
                <a:spcPts val="0"/>
              </a:spcAft>
              <a:buClr>
                <a:schemeClr val="dk1"/>
              </a:buClr>
              <a:buSzPts val="2000"/>
              <a:buFont typeface="Times New Roman"/>
              <a:buChar char="•"/>
            </a:pPr>
            <a:r>
              <a:rPr b="1" i="0" lang="en-US" sz="2000" u="none" cap="none" strike="noStrike">
                <a:solidFill>
                  <a:schemeClr val="dk1"/>
                </a:solidFill>
                <a:latin typeface="Tahoma"/>
                <a:ea typeface="Tahoma"/>
                <a:cs typeface="Tahoma"/>
                <a:sym typeface="Tahoma"/>
              </a:rPr>
              <a:t>Inconsistência de dados.</a:t>
            </a:r>
            <a:endParaRPr b="0" i="0" sz="1400" u="none" cap="none" strike="noStrike">
              <a:solidFill>
                <a:srgbClr val="000000"/>
              </a:solidFill>
              <a:latin typeface="Arial"/>
              <a:ea typeface="Arial"/>
              <a:cs typeface="Arial"/>
              <a:sym typeface="Arial"/>
            </a:endParaRPr>
          </a:p>
        </p:txBody>
      </p:sp>
      <p:pic>
        <p:nvPicPr>
          <p:cNvPr id="377" name="Google Shape;377;p40"/>
          <p:cNvPicPr preferRelativeResize="0"/>
          <p:nvPr/>
        </p:nvPicPr>
        <p:blipFill rotWithShape="1">
          <a:blip r:embed="rId3">
            <a:alphaModFix/>
          </a:blip>
          <a:srcRect b="0" l="0" r="0" t="0"/>
          <a:stretch/>
        </p:blipFill>
        <p:spPr>
          <a:xfrm>
            <a:off x="7645400" y="1446212"/>
            <a:ext cx="1247775" cy="1398587"/>
          </a:xfrm>
          <a:prstGeom prst="rect">
            <a:avLst/>
          </a:prstGeom>
          <a:noFill/>
          <a:ln>
            <a:noFill/>
          </a:ln>
        </p:spPr>
      </p:pic>
      <p:pic>
        <p:nvPicPr>
          <p:cNvPr id="378" name="Google Shape;378;p40"/>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sp>
        <p:nvSpPr>
          <p:cNvPr id="379" name="Google Shape;379;p4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380" name="Google Shape;380;p40"/>
          <p:cNvPicPr preferRelativeResize="0"/>
          <p:nvPr/>
        </p:nvPicPr>
        <p:blipFill rotWithShape="1">
          <a:blip r:embed="rId5">
            <a:alphaModFix/>
          </a:blip>
          <a:srcRect b="0" l="0" r="0" t="0"/>
          <a:stretch/>
        </p:blipFill>
        <p:spPr>
          <a:xfrm>
            <a:off x="4578350" y="3471862"/>
            <a:ext cx="4549775" cy="2620962"/>
          </a:xfrm>
          <a:prstGeom prst="rect">
            <a:avLst/>
          </a:prstGeom>
          <a:noFill/>
          <a:ln>
            <a:noFill/>
          </a:ln>
        </p:spPr>
      </p:pic>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86" name="Google Shape;386;p41"/>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387" name="Google Shape;387;p41"/>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2-7 - Eliminação de Inconsistências</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88" name="Google Shape;388;p41"/>
          <p:cNvSpPr txBox="1"/>
          <p:nvPr/>
        </p:nvSpPr>
        <p:spPr>
          <a:xfrm>
            <a:off x="323850" y="2443162"/>
            <a:ext cx="54721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Através do armazenamento da informação em um </a:t>
            </a:r>
            <a:r>
              <a:rPr b="1" i="0" lang="en-US" sz="2000" u="none" cap="none" strike="noStrike">
                <a:solidFill>
                  <a:schemeClr val="dk1"/>
                </a:solidFill>
                <a:latin typeface="Arial"/>
                <a:ea typeface="Arial"/>
                <a:cs typeface="Arial"/>
                <a:sym typeface="Arial"/>
              </a:rPr>
              <a:t>único local </a:t>
            </a:r>
            <a:r>
              <a:rPr b="0" i="0" lang="en-US" sz="2000" u="none" cap="none" strike="noStrike">
                <a:solidFill>
                  <a:schemeClr val="dk1"/>
                </a:solidFill>
                <a:latin typeface="Arial"/>
                <a:ea typeface="Arial"/>
                <a:cs typeface="Arial"/>
                <a:sym typeface="Arial"/>
              </a:rPr>
              <a:t>com acesso descentralizado e, sendo </a:t>
            </a:r>
            <a:r>
              <a:rPr b="1" i="0" lang="en-US" sz="2000" u="none" cap="none" strike="noStrike">
                <a:solidFill>
                  <a:schemeClr val="dk1"/>
                </a:solidFill>
                <a:latin typeface="Arial"/>
                <a:ea typeface="Arial"/>
                <a:cs typeface="Arial"/>
                <a:sym typeface="Arial"/>
              </a:rPr>
              <a:t>compartilhada à vários sistemas,</a:t>
            </a:r>
            <a:r>
              <a:rPr b="0" i="0" lang="en-US" sz="2000" u="none" cap="none" strike="noStrike">
                <a:solidFill>
                  <a:schemeClr val="dk1"/>
                </a:solidFill>
                <a:latin typeface="Arial"/>
                <a:ea typeface="Arial"/>
                <a:cs typeface="Arial"/>
                <a:sym typeface="Arial"/>
              </a:rPr>
              <a:t> os usuários estarão utilizando uma informação confiável.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 inconsistência ocorre quando um mesmo campo tem </a:t>
            </a:r>
            <a:r>
              <a:rPr b="1" i="0" lang="en-US" sz="2000" u="none" cap="none" strike="noStrike">
                <a:solidFill>
                  <a:schemeClr val="dk1"/>
                </a:solidFill>
                <a:latin typeface="Arial"/>
                <a:ea typeface="Arial"/>
                <a:cs typeface="Arial"/>
                <a:sym typeface="Arial"/>
              </a:rPr>
              <a:t>valores diferentes em sistemas diferentes.</a:t>
            </a:r>
            <a:r>
              <a:rPr b="0" i="0" lang="en-US" sz="2000" u="none" cap="none" strike="noStrike">
                <a:solidFill>
                  <a:schemeClr val="dk1"/>
                </a:solidFill>
                <a:latin typeface="Arial"/>
                <a:ea typeface="Arial"/>
                <a:cs typeface="Arial"/>
                <a:sym typeface="Arial"/>
              </a:rPr>
              <a:t> Exemplo, o estado civil de uma pessoa é solteiro em um sistema e casado em outro.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389" name="Google Shape;389;p41"/>
          <p:cNvPicPr preferRelativeResize="0"/>
          <p:nvPr/>
        </p:nvPicPr>
        <p:blipFill rotWithShape="1">
          <a:blip r:embed="rId3">
            <a:alphaModFix/>
          </a:blip>
          <a:srcRect b="0" l="0" r="0" t="0"/>
          <a:stretch/>
        </p:blipFill>
        <p:spPr>
          <a:xfrm>
            <a:off x="6496050" y="1341437"/>
            <a:ext cx="2479675" cy="1574800"/>
          </a:xfrm>
          <a:prstGeom prst="rect">
            <a:avLst/>
          </a:prstGeom>
          <a:noFill/>
          <a:ln>
            <a:noFill/>
          </a:ln>
        </p:spPr>
      </p:pic>
      <p:pic>
        <p:nvPicPr>
          <p:cNvPr id="390" name="Google Shape;390;p41"/>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391" name="Google Shape;391;p4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392" name="Google Shape;392;p41"/>
          <p:cNvPicPr preferRelativeResize="0"/>
          <p:nvPr/>
        </p:nvPicPr>
        <p:blipFill rotWithShape="1">
          <a:blip r:embed="rId5">
            <a:alphaModFix/>
          </a:blip>
          <a:srcRect b="0" l="0" r="0" t="0"/>
          <a:stretch/>
        </p:blipFill>
        <p:spPr>
          <a:xfrm>
            <a:off x="6029325" y="3644900"/>
            <a:ext cx="2952750" cy="1701800"/>
          </a:xfrm>
          <a:prstGeom prst="rect">
            <a:avLst/>
          </a:prstGeom>
          <a:noFill/>
          <a:ln>
            <a:noFill/>
          </a:ln>
        </p:spPr>
      </p:pic>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398" name="Google Shape;398;p4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399" name="Google Shape;399;p42"/>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3-7 - Compartilhamento dos Dados</a:t>
            </a:r>
            <a:endParaRPr b="0" i="0" sz="1400" u="none" cap="none" strike="noStrike">
              <a:solidFill>
                <a:srgbClr val="000000"/>
              </a:solidFill>
              <a:latin typeface="Arial"/>
              <a:ea typeface="Arial"/>
              <a:cs typeface="Arial"/>
              <a:sym typeface="Arial"/>
            </a:endParaRPr>
          </a:p>
        </p:txBody>
      </p:sp>
      <p:sp>
        <p:nvSpPr>
          <p:cNvPr id="400" name="Google Shape;400;p42"/>
          <p:cNvSpPr txBox="1"/>
          <p:nvPr/>
        </p:nvSpPr>
        <p:spPr>
          <a:xfrm>
            <a:off x="250825" y="3213100"/>
            <a:ext cx="4105275"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a </a:t>
            </a:r>
            <a:r>
              <a:rPr b="1" i="0" lang="en-US" sz="2000" u="none" cap="none" strike="noStrike">
                <a:solidFill>
                  <a:schemeClr val="dk1"/>
                </a:solidFill>
                <a:latin typeface="Arial"/>
                <a:ea typeface="Arial"/>
                <a:cs typeface="Arial"/>
                <a:sym typeface="Arial"/>
              </a:rPr>
              <a:t>utilização simultânea e segura de um dado,</a:t>
            </a:r>
            <a:r>
              <a:rPr b="0" i="0" lang="en-US" sz="2000" u="none" cap="none" strike="noStrike">
                <a:solidFill>
                  <a:schemeClr val="dk1"/>
                </a:solidFill>
                <a:latin typeface="Arial"/>
                <a:ea typeface="Arial"/>
                <a:cs typeface="Arial"/>
                <a:sym typeface="Arial"/>
              </a:rPr>
              <a:t> por mais de uma aplicação ou usuário, independente da operação que esteja sendo realizada.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401" name="Google Shape;401;p42"/>
          <p:cNvPicPr preferRelativeResize="0"/>
          <p:nvPr/>
        </p:nvPicPr>
        <p:blipFill rotWithShape="1">
          <a:blip r:embed="rId3">
            <a:alphaModFix/>
          </a:blip>
          <a:srcRect b="0" l="0" r="0" t="0"/>
          <a:stretch/>
        </p:blipFill>
        <p:spPr>
          <a:xfrm>
            <a:off x="5149850" y="1557337"/>
            <a:ext cx="3556000" cy="2390775"/>
          </a:xfrm>
          <a:prstGeom prst="rect">
            <a:avLst/>
          </a:prstGeom>
          <a:noFill/>
          <a:ln>
            <a:noFill/>
          </a:ln>
        </p:spPr>
      </p:pic>
      <p:pic>
        <p:nvPicPr>
          <p:cNvPr id="402" name="Google Shape;402;p42"/>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403" name="Google Shape;403;p4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04" name="Google Shape;404;p42"/>
          <p:cNvPicPr preferRelativeResize="0"/>
          <p:nvPr/>
        </p:nvPicPr>
        <p:blipFill rotWithShape="1">
          <a:blip r:embed="rId5">
            <a:alphaModFix/>
          </a:blip>
          <a:srcRect b="0" l="0" r="0" t="0"/>
          <a:stretch/>
        </p:blipFill>
        <p:spPr>
          <a:xfrm>
            <a:off x="5154612" y="4162425"/>
            <a:ext cx="3467100" cy="1866900"/>
          </a:xfrm>
          <a:prstGeom prst="rect">
            <a:avLst/>
          </a:prstGeom>
          <a:noFill/>
          <a:ln>
            <a:noFill/>
          </a:ln>
        </p:spPr>
      </p:pic>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10" name="Google Shape;410;p43"/>
          <p:cNvSpPr txBox="1"/>
          <p:nvPr>
            <p:ph idx="4294967295" type="ctrTitle"/>
          </p:nvPr>
        </p:nvSpPr>
        <p:spPr>
          <a:xfrm>
            <a:off x="0" y="1071562"/>
            <a:ext cx="77724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411" name="Google Shape;411;p43"/>
          <p:cNvSpPr txBox="1"/>
          <p:nvPr/>
        </p:nvSpPr>
        <p:spPr>
          <a:xfrm>
            <a:off x="250825" y="1989137"/>
            <a:ext cx="6121500" cy="39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3-7 - Compartilhamento dos Dados</a:t>
            </a:r>
            <a:endParaRPr b="0" i="0" sz="1400" u="none" cap="none" strike="noStrike">
              <a:solidFill>
                <a:srgbClr val="000000"/>
              </a:solidFill>
              <a:latin typeface="Arial"/>
              <a:ea typeface="Arial"/>
              <a:cs typeface="Arial"/>
              <a:sym typeface="Arial"/>
            </a:endParaRPr>
          </a:p>
        </p:txBody>
      </p:sp>
      <p:pic>
        <p:nvPicPr>
          <p:cNvPr id="412" name="Google Shape;412;p43"/>
          <p:cNvPicPr preferRelativeResize="0"/>
          <p:nvPr/>
        </p:nvPicPr>
        <p:blipFill rotWithShape="1">
          <a:blip r:embed="rId3">
            <a:alphaModFix/>
          </a:blip>
          <a:srcRect b="0" l="0" r="0" t="0"/>
          <a:stretch/>
        </p:blipFill>
        <p:spPr>
          <a:xfrm>
            <a:off x="5149850" y="1557337"/>
            <a:ext cx="3556000" cy="2390775"/>
          </a:xfrm>
          <a:prstGeom prst="rect">
            <a:avLst/>
          </a:prstGeom>
          <a:noFill/>
          <a:ln>
            <a:noFill/>
          </a:ln>
        </p:spPr>
      </p:pic>
      <p:pic>
        <p:nvPicPr>
          <p:cNvPr id="413" name="Google Shape;413;p43"/>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414" name="Google Shape;414;p4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15" name="Google Shape;415;p43"/>
          <p:cNvPicPr preferRelativeResize="0"/>
          <p:nvPr/>
        </p:nvPicPr>
        <p:blipFill>
          <a:blip r:embed="rId5">
            <a:alphaModFix/>
          </a:blip>
          <a:stretch>
            <a:fillRect/>
          </a:stretch>
        </p:blipFill>
        <p:spPr>
          <a:xfrm>
            <a:off x="152400" y="2541437"/>
            <a:ext cx="4845049" cy="3100577"/>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48" name="Google Shape;148;p17"/>
          <p:cNvSpPr txBox="1"/>
          <p:nvPr>
            <p:ph idx="1" type="body"/>
          </p:nvPr>
        </p:nvSpPr>
        <p:spPr>
          <a:xfrm>
            <a:off x="2312938" y="1162050"/>
            <a:ext cx="5616600" cy="2590800"/>
          </a:xfrm>
          <a:prstGeom prst="rect">
            <a:avLst/>
          </a:prstGeom>
          <a:noFill/>
          <a:ln>
            <a:noFill/>
          </a:ln>
        </p:spPr>
        <p:txBody>
          <a:bodyPr anchorCtr="0" anchor="t" bIns="45700" lIns="91425" spcFirstLastPara="1" rIns="91425" wrap="square" tIns="45700">
            <a:noAutofit/>
          </a:bodyPr>
          <a:lstStyle/>
          <a:p>
            <a:pPr indent="-327025" lvl="0" marL="342900" rtl="0" algn="l">
              <a:lnSpc>
                <a:spcPct val="200000"/>
              </a:lnSpc>
              <a:spcBef>
                <a:spcPts val="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Informação</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Conhecimento</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Inteligência</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Dados Persistentes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Banco de 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Onde ficam os 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Banco de dados – Vantagens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Exercício</a:t>
            </a:r>
            <a:endParaRPr b="0" i="0" sz="14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149" name="Google Shape;149;p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0" name="Google Shape;150;p1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51" name="Google Shape;151;p17"/>
          <p:cNvPicPr preferRelativeResize="0"/>
          <p:nvPr/>
        </p:nvPicPr>
        <p:blipFill rotWithShape="1">
          <a:blip r:embed="rId3">
            <a:alphaModFix/>
          </a:blip>
          <a:srcRect b="0" l="0" r="0" t="0"/>
          <a:stretch/>
        </p:blipFill>
        <p:spPr>
          <a:xfrm>
            <a:off x="7019925" y="490537"/>
            <a:ext cx="1439862" cy="495300"/>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22" name="Google Shape;422;p44"/>
          <p:cNvSpPr txBox="1"/>
          <p:nvPr/>
        </p:nvSpPr>
        <p:spPr>
          <a:xfrm>
            <a:off x="0" y="1071562"/>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Banco de Dados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Consequência compartilhamento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p:txBody>
      </p:sp>
      <p:pic>
        <p:nvPicPr>
          <p:cNvPr id="423" name="Google Shape;423;p44"/>
          <p:cNvPicPr preferRelativeResize="0"/>
          <p:nvPr/>
        </p:nvPicPr>
        <p:blipFill rotWithShape="1">
          <a:blip r:embed="rId3">
            <a:alphaModFix/>
          </a:blip>
          <a:srcRect b="0" l="0" r="0" t="0"/>
          <a:stretch/>
        </p:blipFill>
        <p:spPr>
          <a:xfrm>
            <a:off x="365125" y="1522412"/>
            <a:ext cx="6326187" cy="2305050"/>
          </a:xfrm>
          <a:prstGeom prst="rect">
            <a:avLst/>
          </a:prstGeom>
          <a:noFill/>
          <a:ln>
            <a:noFill/>
          </a:ln>
        </p:spPr>
      </p:pic>
      <p:pic>
        <p:nvPicPr>
          <p:cNvPr id="424" name="Google Shape;424;p44"/>
          <p:cNvPicPr preferRelativeResize="0"/>
          <p:nvPr/>
        </p:nvPicPr>
        <p:blipFill rotWithShape="1">
          <a:blip r:embed="rId4">
            <a:alphaModFix/>
          </a:blip>
          <a:srcRect b="0" l="0" r="0" t="0"/>
          <a:stretch/>
        </p:blipFill>
        <p:spPr>
          <a:xfrm>
            <a:off x="7097712" y="576262"/>
            <a:ext cx="1439862" cy="495300"/>
          </a:xfrm>
          <a:prstGeom prst="rect">
            <a:avLst/>
          </a:prstGeom>
          <a:noFill/>
          <a:ln>
            <a:noFill/>
          </a:ln>
        </p:spPr>
      </p:pic>
      <p:sp>
        <p:nvSpPr>
          <p:cNvPr id="425" name="Google Shape;425;p4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26" name="Google Shape;426;p44"/>
          <p:cNvPicPr preferRelativeResize="0"/>
          <p:nvPr/>
        </p:nvPicPr>
        <p:blipFill rotWithShape="1">
          <a:blip r:embed="rId5">
            <a:alphaModFix/>
          </a:blip>
          <a:srcRect b="0" l="0" r="0" t="0"/>
          <a:stretch/>
        </p:blipFill>
        <p:spPr>
          <a:xfrm>
            <a:off x="323850" y="4268787"/>
            <a:ext cx="3467100" cy="1866900"/>
          </a:xfrm>
          <a:prstGeom prst="rect">
            <a:avLst/>
          </a:prstGeom>
          <a:noFill/>
          <a:ln>
            <a:noFill/>
          </a:ln>
        </p:spPr>
      </p:pic>
      <p:pic>
        <p:nvPicPr>
          <p:cNvPr id="427" name="Google Shape;427;p44"/>
          <p:cNvPicPr preferRelativeResize="0"/>
          <p:nvPr/>
        </p:nvPicPr>
        <p:blipFill rotWithShape="1">
          <a:blip r:embed="rId6">
            <a:alphaModFix/>
          </a:blip>
          <a:srcRect b="0" l="0" r="0" t="0"/>
          <a:stretch/>
        </p:blipFill>
        <p:spPr>
          <a:xfrm>
            <a:off x="4300537" y="3573462"/>
            <a:ext cx="4367212" cy="2562225"/>
          </a:xfrm>
          <a:prstGeom prst="rect">
            <a:avLst/>
          </a:prstGeom>
          <a:noFill/>
          <a:ln>
            <a:noFill/>
          </a:ln>
        </p:spPr>
      </p:pic>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33" name="Google Shape;433;p45"/>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434" name="Google Shape;434;p45"/>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4-7 - Restrições de Segurança</a:t>
            </a:r>
            <a:endParaRPr b="0" i="0" sz="1400" u="none" cap="none" strike="noStrike">
              <a:solidFill>
                <a:srgbClr val="000000"/>
              </a:solidFill>
              <a:latin typeface="Arial"/>
              <a:ea typeface="Arial"/>
              <a:cs typeface="Arial"/>
              <a:sym typeface="Arial"/>
            </a:endParaRPr>
          </a:p>
        </p:txBody>
      </p:sp>
      <p:sp>
        <p:nvSpPr>
          <p:cNvPr id="435" name="Google Shape;435;p45"/>
          <p:cNvSpPr txBox="1"/>
          <p:nvPr/>
        </p:nvSpPr>
        <p:spPr>
          <a:xfrm>
            <a:off x="250825" y="2708275"/>
            <a:ext cx="39608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Define para cada usuário o nível de acesso a ele concedido (</a:t>
            </a:r>
            <a:r>
              <a:rPr b="1" i="0" lang="en-US" sz="2000" u="none" cap="none" strike="noStrike">
                <a:solidFill>
                  <a:schemeClr val="dk1"/>
                </a:solidFill>
                <a:latin typeface="Arial"/>
                <a:ea typeface="Arial"/>
                <a:cs typeface="Arial"/>
                <a:sym typeface="Arial"/>
              </a:rPr>
              <a:t>leitura, leitura e gravação ou sem acesso</a:t>
            </a:r>
            <a:r>
              <a:rPr b="0" i="0" lang="en-US" sz="2000" u="none" cap="none" strike="noStrike">
                <a:solidFill>
                  <a:schemeClr val="dk1"/>
                </a:solidFill>
                <a:latin typeface="Arial"/>
                <a:ea typeface="Arial"/>
                <a:cs typeface="Arial"/>
                <a:sym typeface="Arial"/>
              </a:rPr>
              <a:t>) ao arquivo e/ou campo.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Este recurso </a:t>
            </a:r>
            <a:r>
              <a:rPr b="1" i="0" lang="en-US" sz="2000" u="none" cap="none" strike="noStrike">
                <a:solidFill>
                  <a:schemeClr val="dk1"/>
                </a:solidFill>
                <a:latin typeface="Arial"/>
                <a:ea typeface="Arial"/>
                <a:cs typeface="Arial"/>
                <a:sym typeface="Arial"/>
              </a:rPr>
              <a:t>impede</a:t>
            </a:r>
            <a:r>
              <a:rPr b="0" i="0" lang="en-US" sz="2000" u="none" cap="none" strike="noStrike">
                <a:solidFill>
                  <a:schemeClr val="dk1"/>
                </a:solidFill>
                <a:latin typeface="Arial"/>
                <a:ea typeface="Arial"/>
                <a:cs typeface="Arial"/>
                <a:sym typeface="Arial"/>
              </a:rPr>
              <a:t> que pessoas </a:t>
            </a:r>
            <a:r>
              <a:rPr b="1" i="0" lang="en-US" sz="2000" u="none" cap="none" strike="noStrike">
                <a:solidFill>
                  <a:schemeClr val="dk1"/>
                </a:solidFill>
                <a:latin typeface="Arial"/>
                <a:ea typeface="Arial"/>
                <a:cs typeface="Arial"/>
                <a:sym typeface="Arial"/>
              </a:rPr>
              <a:t>não autorizadas </a:t>
            </a:r>
            <a:r>
              <a:rPr b="0" i="0" lang="en-US" sz="2000" u="none" cap="none" strike="noStrike">
                <a:solidFill>
                  <a:schemeClr val="dk1"/>
                </a:solidFill>
                <a:latin typeface="Arial"/>
                <a:ea typeface="Arial"/>
                <a:cs typeface="Arial"/>
                <a:sym typeface="Arial"/>
              </a:rPr>
              <a:t>utilizem ou atualizem um determinado arquivo ou campo.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436" name="Google Shape;436;p45"/>
          <p:cNvPicPr preferRelativeResize="0"/>
          <p:nvPr/>
        </p:nvPicPr>
        <p:blipFill rotWithShape="1">
          <a:blip r:embed="rId3">
            <a:alphaModFix/>
          </a:blip>
          <a:srcRect b="0" l="0" r="0" t="0"/>
          <a:stretch/>
        </p:blipFill>
        <p:spPr>
          <a:xfrm>
            <a:off x="4572000" y="2205037"/>
            <a:ext cx="4379912" cy="2541587"/>
          </a:xfrm>
          <a:prstGeom prst="rect">
            <a:avLst/>
          </a:prstGeom>
          <a:noFill/>
          <a:ln>
            <a:noFill/>
          </a:ln>
        </p:spPr>
      </p:pic>
      <p:pic>
        <p:nvPicPr>
          <p:cNvPr id="437" name="Google Shape;437;p45"/>
          <p:cNvPicPr preferRelativeResize="0"/>
          <p:nvPr/>
        </p:nvPicPr>
        <p:blipFill rotWithShape="1">
          <a:blip r:embed="rId4">
            <a:alphaModFix/>
          </a:blip>
          <a:srcRect b="0" l="0" r="0" t="0"/>
          <a:stretch/>
        </p:blipFill>
        <p:spPr>
          <a:xfrm>
            <a:off x="7235825" y="406400"/>
            <a:ext cx="1439862" cy="495300"/>
          </a:xfrm>
          <a:prstGeom prst="rect">
            <a:avLst/>
          </a:prstGeom>
          <a:noFill/>
          <a:ln>
            <a:noFill/>
          </a:ln>
        </p:spPr>
      </p:pic>
      <p:sp>
        <p:nvSpPr>
          <p:cNvPr id="438" name="Google Shape;438;p4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44" name="Google Shape;444;p46"/>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445" name="Google Shape;445;p46"/>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5-7 - Padronização dos Dados</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46" name="Google Shape;446;p46"/>
          <p:cNvSpPr txBox="1"/>
          <p:nvPr/>
        </p:nvSpPr>
        <p:spPr>
          <a:xfrm>
            <a:off x="250825" y="2708275"/>
            <a:ext cx="3744912"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que os campos armazenados na base de dados sejam </a:t>
            </a:r>
            <a:r>
              <a:rPr b="1" i="0" lang="en-US" sz="2000" u="none" cap="none" strike="noStrike">
                <a:solidFill>
                  <a:schemeClr val="dk1"/>
                </a:solidFill>
                <a:latin typeface="Arial"/>
                <a:ea typeface="Arial"/>
                <a:cs typeface="Arial"/>
                <a:sym typeface="Arial"/>
              </a:rPr>
              <a:t>padronizados</a:t>
            </a:r>
            <a:r>
              <a:rPr b="0" i="0" lang="en-US" sz="2000" u="none" cap="none" strike="noStrike">
                <a:solidFill>
                  <a:schemeClr val="dk1"/>
                </a:solidFill>
                <a:latin typeface="Arial"/>
                <a:ea typeface="Arial"/>
                <a:cs typeface="Arial"/>
                <a:sym typeface="Arial"/>
              </a:rPr>
              <a:t> segundo um determinado formato de armazenamento.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2700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 Para o campo "</a:t>
            </a:r>
            <a:r>
              <a:rPr b="1" i="0" lang="en-US" sz="2000" u="none" cap="none" strike="noStrike">
                <a:solidFill>
                  <a:schemeClr val="dk1"/>
                </a:solidFill>
                <a:latin typeface="Arial"/>
                <a:ea typeface="Arial"/>
                <a:cs typeface="Arial"/>
                <a:sym typeface="Arial"/>
              </a:rPr>
              <a:t>Sexo</a:t>
            </a:r>
            <a:r>
              <a:rPr b="0" i="0" lang="en-US" sz="2000" u="none" cap="none" strike="noStrike">
                <a:solidFill>
                  <a:schemeClr val="dk1"/>
                </a:solidFill>
                <a:latin typeface="Arial"/>
                <a:ea typeface="Arial"/>
                <a:cs typeface="Arial"/>
                <a:sym typeface="Arial"/>
              </a:rPr>
              <a:t>" somente será permitido armazenamento dos conteúdos "</a:t>
            </a:r>
            <a:r>
              <a:rPr b="1" i="0" lang="en-US" sz="2000" u="none" cap="none" strike="noStrike">
                <a:solidFill>
                  <a:schemeClr val="dk1"/>
                </a:solidFill>
                <a:latin typeface="Arial"/>
                <a:ea typeface="Arial"/>
                <a:cs typeface="Arial"/>
                <a:sym typeface="Arial"/>
              </a:rPr>
              <a:t>M</a:t>
            </a:r>
            <a:r>
              <a:rPr b="0" i="0" lang="en-US" sz="2000" u="none" cap="none" strike="noStrike">
                <a:solidFill>
                  <a:schemeClr val="dk1"/>
                </a:solidFill>
                <a:latin typeface="Arial"/>
                <a:ea typeface="Arial"/>
                <a:cs typeface="Arial"/>
                <a:sym typeface="Arial"/>
              </a:rPr>
              <a:t>" ou "</a:t>
            </a:r>
            <a:r>
              <a:rPr b="1" i="0" lang="en-US" sz="2000" u="none" cap="none" strike="noStrike">
                <a:solidFill>
                  <a:schemeClr val="dk1"/>
                </a:solidFill>
                <a:latin typeface="Arial"/>
                <a:ea typeface="Arial"/>
                <a:cs typeface="Arial"/>
                <a:sym typeface="Arial"/>
              </a:rPr>
              <a:t>F</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447" name="Google Shape;447;p46"/>
          <p:cNvPicPr preferRelativeResize="0"/>
          <p:nvPr/>
        </p:nvPicPr>
        <p:blipFill rotWithShape="1">
          <a:blip r:embed="rId3">
            <a:alphaModFix/>
          </a:blip>
          <a:srcRect b="0" l="0" r="0" t="0"/>
          <a:stretch/>
        </p:blipFill>
        <p:spPr>
          <a:xfrm>
            <a:off x="4191000" y="1989125"/>
            <a:ext cx="4953000" cy="1266825"/>
          </a:xfrm>
          <a:prstGeom prst="rect">
            <a:avLst/>
          </a:prstGeom>
          <a:noFill/>
          <a:ln>
            <a:noFill/>
          </a:ln>
        </p:spPr>
      </p:pic>
      <p:pic>
        <p:nvPicPr>
          <p:cNvPr id="448" name="Google Shape;448;p46"/>
          <p:cNvPicPr preferRelativeResize="0"/>
          <p:nvPr/>
        </p:nvPicPr>
        <p:blipFill rotWithShape="1">
          <a:blip r:embed="rId4">
            <a:alphaModFix/>
          </a:blip>
          <a:srcRect b="0" l="0" r="0" t="0"/>
          <a:stretch/>
        </p:blipFill>
        <p:spPr>
          <a:xfrm>
            <a:off x="7092950" y="700087"/>
            <a:ext cx="1439862" cy="495300"/>
          </a:xfrm>
          <a:prstGeom prst="rect">
            <a:avLst/>
          </a:prstGeom>
          <a:noFill/>
          <a:ln>
            <a:noFill/>
          </a:ln>
        </p:spPr>
      </p:pic>
      <p:sp>
        <p:nvSpPr>
          <p:cNvPr id="449" name="Google Shape;449;p4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50" name="Google Shape;450;p46"/>
          <p:cNvPicPr preferRelativeResize="0"/>
          <p:nvPr/>
        </p:nvPicPr>
        <p:blipFill>
          <a:blip r:embed="rId5">
            <a:alphaModFix/>
          </a:blip>
          <a:stretch>
            <a:fillRect/>
          </a:stretch>
        </p:blipFill>
        <p:spPr>
          <a:xfrm>
            <a:off x="4636700" y="3909316"/>
            <a:ext cx="4061596" cy="1087812"/>
          </a:xfrm>
          <a:prstGeom prst="rect">
            <a:avLst/>
          </a:prstGeom>
          <a:noFill/>
          <a:ln>
            <a:noFill/>
          </a:ln>
        </p:spPr>
      </p:pic>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56" name="Google Shape;456;p47"/>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457" name="Google Shape;457;p47"/>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6-7 - Independência dos Dados</a:t>
            </a:r>
            <a:endParaRPr b="0" i="0" sz="1400" u="none" cap="none" strike="noStrike">
              <a:solidFill>
                <a:srgbClr val="000000"/>
              </a:solidFill>
              <a:latin typeface="Arial"/>
              <a:ea typeface="Arial"/>
              <a:cs typeface="Arial"/>
              <a:sym typeface="Arial"/>
            </a:endParaRPr>
          </a:p>
        </p:txBody>
      </p:sp>
      <p:sp>
        <p:nvSpPr>
          <p:cNvPr id="458" name="Google Shape;458;p47"/>
          <p:cNvSpPr txBox="1"/>
          <p:nvPr/>
        </p:nvSpPr>
        <p:spPr>
          <a:xfrm>
            <a:off x="250825" y="2708275"/>
            <a:ext cx="3744912" cy="947737"/>
          </a:xfrm>
          <a:prstGeom prst="rect">
            <a:avLst/>
          </a:prstGeom>
          <a:noFill/>
          <a:ln>
            <a:noFill/>
          </a:ln>
        </p:spPr>
        <p:txBody>
          <a:bodyPr anchorCtr="0" anchor="t" bIns="45700" lIns="91425" spcFirstLastPara="1" rIns="91425" wrap="square" tIns="45700">
            <a:noAutofit/>
          </a:bodyPr>
          <a:lstStyle/>
          <a:p>
            <a:pPr indent="-82550" lvl="0" marL="0" marR="0" rtl="0" algn="just">
              <a:lnSpc>
                <a:spcPct val="100000"/>
              </a:lnSpc>
              <a:spcBef>
                <a:spcPts val="0"/>
              </a:spcBef>
              <a:spcAft>
                <a:spcPts val="0"/>
              </a:spcAft>
              <a:buClr>
                <a:schemeClr val="hlink"/>
              </a:buClr>
              <a:buSzPts val="1300"/>
              <a:buFont typeface="Arial"/>
              <a:buChar char="-"/>
            </a:pPr>
            <a:r>
              <a:rPr b="0" i="0" lang="en-US" sz="2000" u="none" cap="none" strike="noStrike">
                <a:solidFill>
                  <a:schemeClr val="dk1"/>
                </a:solidFill>
                <a:latin typeface="Arial"/>
                <a:ea typeface="Arial"/>
                <a:cs typeface="Arial"/>
                <a:sym typeface="Arial"/>
              </a:rPr>
              <a:t>Representa a forma física de armazenamento dos dados no Banco de Dados e a </a:t>
            </a:r>
            <a:r>
              <a:rPr b="1" i="0" lang="en-US" sz="2000" u="none" cap="none" strike="noStrike">
                <a:solidFill>
                  <a:schemeClr val="dk1"/>
                </a:solidFill>
                <a:latin typeface="Arial"/>
                <a:ea typeface="Arial"/>
                <a:cs typeface="Arial"/>
                <a:sym typeface="Arial"/>
              </a:rPr>
              <a:t>recuperação</a:t>
            </a:r>
            <a:r>
              <a:rPr b="0" i="0" lang="en-US" sz="2000" u="none" cap="none" strike="noStrike">
                <a:solidFill>
                  <a:schemeClr val="dk1"/>
                </a:solidFill>
                <a:latin typeface="Arial"/>
                <a:ea typeface="Arial"/>
                <a:cs typeface="Arial"/>
                <a:sym typeface="Arial"/>
              </a:rPr>
              <a:t> das informações pelos programas de aplicação.</a:t>
            </a:r>
            <a:endParaRPr b="0" i="0" sz="1400" u="none" cap="none" strike="noStrike">
              <a:solidFill>
                <a:srgbClr val="000000"/>
              </a:solidFill>
              <a:latin typeface="Arial"/>
              <a:ea typeface="Arial"/>
              <a:cs typeface="Arial"/>
              <a:sym typeface="Arial"/>
            </a:endParaRPr>
          </a:p>
          <a:p>
            <a:pPr indent="-82550" lvl="0" marL="0" marR="0" rtl="0" algn="just">
              <a:lnSpc>
                <a:spcPct val="100000"/>
              </a:lnSpc>
              <a:spcBef>
                <a:spcPts val="400"/>
              </a:spcBef>
              <a:spcAft>
                <a:spcPts val="0"/>
              </a:spcAft>
              <a:buClr>
                <a:schemeClr val="hlink"/>
              </a:buClr>
              <a:buSzPts val="1300"/>
              <a:buFont typeface="Arial"/>
              <a:buChar char="-"/>
            </a:pPr>
            <a:r>
              <a:rPr b="0" i="0" lang="en-US" sz="2000" u="none" cap="none" strike="noStrike">
                <a:solidFill>
                  <a:schemeClr val="dk1"/>
                </a:solidFill>
                <a:latin typeface="Arial"/>
                <a:ea typeface="Arial"/>
                <a:cs typeface="Arial"/>
                <a:sym typeface="Arial"/>
              </a:rPr>
              <a:t> Esta recuperação deverá ser totalmente independente da maneira com que os dados estão fisicamente armazenados. </a:t>
            </a:r>
            <a:endParaRPr b="0" i="0" sz="1400" u="none" cap="none" strike="noStrike">
              <a:solidFill>
                <a:srgbClr val="000000"/>
              </a:solidFill>
              <a:latin typeface="Arial"/>
              <a:ea typeface="Arial"/>
              <a:cs typeface="Arial"/>
              <a:sym typeface="Arial"/>
            </a:endParaRPr>
          </a:p>
          <a:p>
            <a:pPr indent="-82550" lvl="0" marL="0" marR="0" rtl="0" algn="just">
              <a:lnSpc>
                <a:spcPct val="100000"/>
              </a:lnSpc>
              <a:spcBef>
                <a:spcPts val="400"/>
              </a:spcBef>
              <a:spcAft>
                <a:spcPts val="0"/>
              </a:spcAft>
              <a:buClr>
                <a:schemeClr val="hlink"/>
              </a:buClr>
              <a:buSzPts val="1300"/>
              <a:buFont typeface="Arial"/>
              <a:buChar char="-"/>
            </a:pPr>
            <a:r>
              <a:rPr b="0" i="0" lang="en-US" sz="2000" u="none" cap="none" strike="noStrike">
                <a:solidFill>
                  <a:schemeClr val="dk1"/>
                </a:solidFill>
                <a:latin typeface="Arial"/>
                <a:ea typeface="Arial"/>
                <a:cs typeface="Arial"/>
                <a:sym typeface="Arial"/>
              </a:rPr>
              <a:t>- Posso fazer </a:t>
            </a:r>
            <a:r>
              <a:rPr b="1" i="0" lang="en-US" sz="2000" u="none" cap="none" strike="noStrike">
                <a:solidFill>
                  <a:schemeClr val="dk1"/>
                </a:solidFill>
                <a:latin typeface="Arial"/>
                <a:ea typeface="Arial"/>
                <a:cs typeface="Arial"/>
                <a:sym typeface="Arial"/>
              </a:rPr>
              <a:t>mnt</a:t>
            </a:r>
            <a:r>
              <a:rPr b="0" i="0" lang="en-US" sz="2000" u="none" cap="none" strike="noStrike">
                <a:solidFill>
                  <a:schemeClr val="dk1"/>
                </a:solidFill>
                <a:latin typeface="Arial"/>
                <a:ea typeface="Arial"/>
                <a:cs typeface="Arial"/>
                <a:sym typeface="Arial"/>
              </a:rPr>
              <a:t> com o Banco de Dados </a:t>
            </a:r>
            <a:r>
              <a:rPr b="1" i="0" lang="en-US" sz="2000" u="none" cap="none" strike="noStrike">
                <a:solidFill>
                  <a:schemeClr val="dk1"/>
                </a:solidFill>
                <a:latin typeface="Arial"/>
                <a:ea typeface="Arial"/>
                <a:cs typeface="Arial"/>
                <a:sym typeface="Arial"/>
              </a:rPr>
              <a:t>Ativo</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459" name="Google Shape;459;p47"/>
          <p:cNvPicPr preferRelativeResize="0"/>
          <p:nvPr/>
        </p:nvPicPr>
        <p:blipFill rotWithShape="1">
          <a:blip r:embed="rId3">
            <a:alphaModFix/>
          </a:blip>
          <a:srcRect b="0" l="0" r="0" t="0"/>
          <a:stretch/>
        </p:blipFill>
        <p:spPr>
          <a:xfrm>
            <a:off x="4572000" y="2060575"/>
            <a:ext cx="4105275" cy="3638550"/>
          </a:xfrm>
          <a:prstGeom prst="rect">
            <a:avLst/>
          </a:prstGeom>
          <a:noFill/>
          <a:ln>
            <a:noFill/>
          </a:ln>
        </p:spPr>
      </p:pic>
      <p:pic>
        <p:nvPicPr>
          <p:cNvPr id="460" name="Google Shape;460;p47"/>
          <p:cNvPicPr preferRelativeResize="0"/>
          <p:nvPr/>
        </p:nvPicPr>
        <p:blipFill rotWithShape="1">
          <a:blip r:embed="rId4">
            <a:alphaModFix/>
          </a:blip>
          <a:srcRect b="0" l="0" r="0" t="0"/>
          <a:stretch/>
        </p:blipFill>
        <p:spPr>
          <a:xfrm>
            <a:off x="7235825" y="512762"/>
            <a:ext cx="1439862" cy="495300"/>
          </a:xfrm>
          <a:prstGeom prst="rect">
            <a:avLst/>
          </a:prstGeom>
          <a:noFill/>
          <a:ln>
            <a:noFill/>
          </a:ln>
        </p:spPr>
      </p:pic>
      <p:sp>
        <p:nvSpPr>
          <p:cNvPr id="461" name="Google Shape;461;p4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67" name="Google Shape;467;p48"/>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468" name="Google Shape;468;p48"/>
          <p:cNvSpPr txBox="1"/>
          <p:nvPr/>
        </p:nvSpPr>
        <p:spPr>
          <a:xfrm>
            <a:off x="250825" y="1989137"/>
            <a:ext cx="6121400" cy="400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7-7 - Integridade referencial </a:t>
            </a:r>
            <a:endParaRPr b="0" i="0" sz="1400" u="none" cap="none" strike="noStrike">
              <a:solidFill>
                <a:srgbClr val="000000"/>
              </a:solidFill>
              <a:latin typeface="Arial"/>
              <a:ea typeface="Arial"/>
              <a:cs typeface="Arial"/>
              <a:sym typeface="Arial"/>
            </a:endParaRPr>
          </a:p>
        </p:txBody>
      </p:sp>
      <p:sp>
        <p:nvSpPr>
          <p:cNvPr id="469" name="Google Shape;469;p48"/>
          <p:cNvSpPr txBox="1"/>
          <p:nvPr/>
        </p:nvSpPr>
        <p:spPr>
          <a:xfrm>
            <a:off x="250825" y="2708275"/>
            <a:ext cx="30607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Consiste em impedir que um determinado código ou chave em uma tabela </a:t>
            </a:r>
            <a:r>
              <a:rPr b="1" i="0" lang="en-US" sz="2000" u="none" cap="none" strike="noStrike">
                <a:solidFill>
                  <a:schemeClr val="dk1"/>
                </a:solidFill>
                <a:latin typeface="Arial"/>
                <a:ea typeface="Arial"/>
                <a:cs typeface="Arial"/>
                <a:sym typeface="Arial"/>
              </a:rPr>
              <a:t>não tenha correspondência em outra tabela.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pic>
        <p:nvPicPr>
          <p:cNvPr id="470" name="Google Shape;470;p48"/>
          <p:cNvPicPr preferRelativeResize="0"/>
          <p:nvPr/>
        </p:nvPicPr>
        <p:blipFill rotWithShape="1">
          <a:blip r:embed="rId3">
            <a:alphaModFix/>
          </a:blip>
          <a:srcRect b="0" l="0" r="0" t="0"/>
          <a:stretch/>
        </p:blipFill>
        <p:spPr>
          <a:xfrm>
            <a:off x="7250112" y="755650"/>
            <a:ext cx="1439862" cy="495300"/>
          </a:xfrm>
          <a:prstGeom prst="rect">
            <a:avLst/>
          </a:prstGeom>
          <a:noFill/>
          <a:ln>
            <a:noFill/>
          </a:ln>
        </p:spPr>
      </p:pic>
      <p:sp>
        <p:nvSpPr>
          <p:cNvPr id="471" name="Google Shape;471;p48"/>
          <p:cNvSpPr txBox="1"/>
          <p:nvPr/>
        </p:nvSpPr>
        <p:spPr>
          <a:xfrm>
            <a:off x="169700" y="6400800"/>
            <a:ext cx="44022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72" name="Google Shape;472;p48"/>
          <p:cNvPicPr preferRelativeResize="0"/>
          <p:nvPr/>
        </p:nvPicPr>
        <p:blipFill rotWithShape="1">
          <a:blip r:embed="rId4">
            <a:alphaModFix/>
          </a:blip>
          <a:srcRect b="0" l="0" r="0" t="0"/>
          <a:stretch/>
        </p:blipFill>
        <p:spPr>
          <a:xfrm>
            <a:off x="3826075" y="3429000"/>
            <a:ext cx="5389562" cy="2776537"/>
          </a:xfrm>
          <a:prstGeom prst="rect">
            <a:avLst/>
          </a:prstGeom>
          <a:noFill/>
          <a:ln>
            <a:noFill/>
          </a:ln>
        </p:spPr>
      </p:pic>
      <p:pic>
        <p:nvPicPr>
          <p:cNvPr id="473" name="Google Shape;473;p48"/>
          <p:cNvPicPr preferRelativeResize="0"/>
          <p:nvPr/>
        </p:nvPicPr>
        <p:blipFill rotWithShape="1">
          <a:blip r:embed="rId5">
            <a:alphaModFix/>
          </a:blip>
          <a:srcRect b="0" l="0" r="0" t="0"/>
          <a:stretch/>
        </p:blipFill>
        <p:spPr>
          <a:xfrm>
            <a:off x="5178975" y="1071554"/>
            <a:ext cx="3273875" cy="1885971"/>
          </a:xfrm>
          <a:prstGeom prst="rect">
            <a:avLst/>
          </a:prstGeom>
          <a:noFill/>
          <a:ln>
            <a:noFill/>
          </a:ln>
        </p:spPr>
      </p:pic>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9"/>
          <p:cNvSpPr txBox="1"/>
          <p:nvPr>
            <p:ph type="ctrTitle"/>
          </p:nvPr>
        </p:nvSpPr>
        <p:spPr>
          <a:xfrm>
            <a:off x="3492500" y="1989137"/>
            <a:ext cx="5038725" cy="1441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Exercício</a:t>
            </a:r>
            <a:br>
              <a:rPr b="0" i="0" lang="en-US" sz="3200" u="none">
                <a:solidFill>
                  <a:srgbClr val="FFFFFF"/>
                </a:solidFill>
                <a:latin typeface="Arial"/>
                <a:ea typeface="Arial"/>
                <a:cs typeface="Arial"/>
                <a:sym typeface="Arial"/>
              </a:rPr>
            </a:br>
            <a:r>
              <a:rPr b="0" i="0" lang="en-US" sz="3200" u="none">
                <a:solidFill>
                  <a:srgbClr val="FFFFFF"/>
                </a:solidFill>
                <a:latin typeface="Arial"/>
                <a:ea typeface="Arial"/>
                <a:cs typeface="Arial"/>
                <a:sym typeface="Arial"/>
              </a:rPr>
              <a:t>Modelagem de dados</a:t>
            </a:r>
            <a:endParaRPr/>
          </a:p>
        </p:txBody>
      </p:sp>
      <p:sp>
        <p:nvSpPr>
          <p:cNvPr id="480" name="Google Shape;480;p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81" name="Google Shape;481;p4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482" name="Google Shape;482;p4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01 </a:t>
            </a:r>
            <a:endParaRPr/>
          </a:p>
        </p:txBody>
      </p:sp>
      <p:sp>
        <p:nvSpPr>
          <p:cNvPr id="490" name="Google Shape;490;p50"/>
          <p:cNvSpPr txBox="1"/>
          <p:nvPr>
            <p:ph idx="4294967295" type="body"/>
          </p:nvPr>
        </p:nvSpPr>
        <p:spPr>
          <a:xfrm>
            <a:off x="395287" y="1557337"/>
            <a:ext cx="8229600" cy="47529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e </a:t>
            </a:r>
            <a:r>
              <a:rPr b="0" i="0" lang="en-US" sz="1400" u="none" cap="none" strike="noStrike">
                <a:solidFill>
                  <a:schemeClr val="dk1"/>
                </a:solidFill>
                <a:latin typeface="Arial"/>
                <a:ea typeface="Arial"/>
                <a:cs typeface="Arial"/>
                <a:sym typeface="Arial"/>
              </a:rPr>
              <a:t> dublada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Vídeo locadora, 1 titulo SÓ TEM UM D</a:t>
            </a:r>
            <a:r>
              <a:rPr lang="en-US" sz="1400"/>
              <a:t>VD</a:t>
            </a:r>
            <a:endParaRPr/>
          </a:p>
        </p:txBody>
      </p:sp>
      <p:pic>
        <p:nvPicPr>
          <p:cNvPr id="491" name="Google Shape;491;p5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92" name="Google Shape;492;p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493" name="Google Shape;493;p5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1"/>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01 </a:t>
            </a:r>
            <a:endParaRPr/>
          </a:p>
        </p:txBody>
      </p:sp>
      <p:pic>
        <p:nvPicPr>
          <p:cNvPr id="501" name="Google Shape;501;p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02" name="Google Shape;502;p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503" name="Google Shape;503;p5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504" name="Google Shape;504;p51"/>
          <p:cNvPicPr preferRelativeResize="0"/>
          <p:nvPr/>
        </p:nvPicPr>
        <p:blipFill>
          <a:blip r:embed="rId4">
            <a:alphaModFix/>
          </a:blip>
          <a:stretch>
            <a:fillRect/>
          </a:stretch>
        </p:blipFill>
        <p:spPr>
          <a:xfrm>
            <a:off x="188225" y="1484375"/>
            <a:ext cx="7862562" cy="4611624"/>
          </a:xfrm>
          <a:prstGeom prst="rect">
            <a:avLst/>
          </a:prstGeom>
          <a:noFill/>
          <a:ln>
            <a:noFill/>
          </a:ln>
        </p:spPr>
      </p:pic>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2"/>
          <p:cNvSpPr txBox="1"/>
          <p:nvPr>
            <p:ph idx="4294967295" type="title"/>
          </p:nvPr>
        </p:nvSpPr>
        <p:spPr>
          <a:xfrm>
            <a:off x="468293" y="674675"/>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02 </a:t>
            </a:r>
            <a:endParaRPr/>
          </a:p>
        </p:txBody>
      </p:sp>
      <p:sp>
        <p:nvSpPr>
          <p:cNvPr id="512" name="Google Shape;512;p52"/>
          <p:cNvSpPr txBox="1"/>
          <p:nvPr>
            <p:ph idx="4294967295" type="body"/>
          </p:nvPr>
        </p:nvSpPr>
        <p:spPr>
          <a:xfrm>
            <a:off x="395287" y="1557337"/>
            <a:ext cx="8229600" cy="47529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e </a:t>
            </a:r>
            <a:r>
              <a:rPr b="0" i="0" lang="en-US" sz="1400" u="none" cap="none" strike="noStrike">
                <a:solidFill>
                  <a:schemeClr val="dk1"/>
                </a:solidFill>
                <a:latin typeface="Arial"/>
                <a:ea typeface="Arial"/>
                <a:cs typeface="Arial"/>
                <a:sym typeface="Arial"/>
              </a:rPr>
              <a:t> dublada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solidFill>
                  <a:srgbClr val="C00000"/>
                </a:solidFill>
              </a:rPr>
              <a:t>1 titulo pode ter vários </a:t>
            </a:r>
            <a:r>
              <a:rPr b="0" i="0" lang="en-US" sz="1400" u="none" cap="none" strike="noStrike">
                <a:solidFill>
                  <a:srgbClr val="C00000"/>
                </a:solidFill>
                <a:latin typeface="Arial"/>
                <a:ea typeface="Arial"/>
                <a:cs typeface="Arial"/>
                <a:sym typeface="Arial"/>
              </a:rPr>
              <a:t>DVD´s </a:t>
            </a:r>
            <a:endParaRPr>
              <a:solidFill>
                <a:srgbClr val="C00000"/>
              </a:solidFill>
            </a:endParaRPr>
          </a:p>
        </p:txBody>
      </p:sp>
      <p:pic>
        <p:nvPicPr>
          <p:cNvPr id="513" name="Google Shape;513;p5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14" name="Google Shape;514;p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515" name="Google Shape;515;p5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3"/>
          <p:cNvSpPr txBox="1"/>
          <p:nvPr>
            <p:ph idx="4294967295" type="title"/>
          </p:nvPr>
        </p:nvSpPr>
        <p:spPr>
          <a:xfrm>
            <a:off x="395268" y="427000"/>
            <a:ext cx="3650100" cy="657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Exercício 0</a:t>
            </a:r>
            <a:r>
              <a:rPr lang="en-US" sz="3200">
                <a:solidFill>
                  <a:srgbClr val="FF0000"/>
                </a:solidFill>
              </a:rPr>
              <a:t>3</a:t>
            </a:r>
            <a:r>
              <a:rPr b="0" i="0" lang="en-US" sz="3200" u="none" cap="none" strike="noStrike">
                <a:solidFill>
                  <a:srgbClr val="FF0000"/>
                </a:solidFill>
                <a:latin typeface="Arial"/>
                <a:ea typeface="Arial"/>
                <a:cs typeface="Arial"/>
                <a:sym typeface="Arial"/>
              </a:rPr>
              <a:t> </a:t>
            </a:r>
            <a:endParaRPr/>
          </a:p>
        </p:txBody>
      </p:sp>
      <p:sp>
        <p:nvSpPr>
          <p:cNvPr id="523" name="Google Shape;523;p53"/>
          <p:cNvSpPr txBox="1"/>
          <p:nvPr>
            <p:ph idx="4294967295" type="body"/>
          </p:nvPr>
        </p:nvSpPr>
        <p:spPr>
          <a:xfrm>
            <a:off x="457212" y="1084312"/>
            <a:ext cx="8229600" cy="47529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Vídeo Locadora</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controlar os DVD alugados pelos clientes.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Precisa ter o cadastro de clientes.</a:t>
            </a:r>
            <a:endParaRPr/>
          </a:p>
          <a:p>
            <a:pPr indent="-285750" lvl="1" marL="742950" marR="0" rtl="0" algn="just">
              <a:lnSpc>
                <a:spcPct val="100000"/>
              </a:lnSpc>
              <a:spcBef>
                <a:spcPts val="320"/>
              </a:spcBef>
              <a:spcAft>
                <a:spcPts val="0"/>
              </a:spcAft>
              <a:buClr>
                <a:schemeClr val="accent2"/>
              </a:buClr>
              <a:buSzPts val="1280"/>
              <a:buFont typeface="Noto Sans Symbols"/>
              <a:buNone/>
            </a:pPr>
            <a:r>
              <a:t/>
            </a:r>
            <a:endParaRPr b="0" i="0" sz="16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Titulo do DVD, gênero, distribuidora</a:t>
            </a:r>
            <a:r>
              <a:rPr lang="en-US" sz="1400"/>
              <a:t>, </a:t>
            </a:r>
            <a:r>
              <a:rPr b="0" i="0" lang="en-US" sz="1400" u="none" cap="none" strike="noStrike">
                <a:solidFill>
                  <a:schemeClr val="dk1"/>
                </a:solidFill>
                <a:latin typeface="Arial"/>
                <a:ea typeface="Arial"/>
                <a:cs typeface="Arial"/>
                <a:sym typeface="Arial"/>
              </a:rPr>
              <a:t> dublada e </a:t>
            </a:r>
            <a:r>
              <a:rPr b="0" i="0" lang="en-US" sz="1400" u="none" cap="none" strike="noStrike">
                <a:solidFill>
                  <a:srgbClr val="C00000"/>
                </a:solidFill>
                <a:latin typeface="Arial"/>
                <a:ea typeface="Arial"/>
                <a:cs typeface="Arial"/>
                <a:sym typeface="Arial"/>
              </a:rPr>
              <a:t>idiomas</a:t>
            </a:r>
            <a:r>
              <a:rPr b="0" i="0" lang="en-US" sz="1400" u="none" cap="none" strike="noStrike">
                <a:solidFill>
                  <a:schemeClr val="dk1"/>
                </a:solidFill>
                <a:latin typeface="Arial"/>
                <a:ea typeface="Arial"/>
                <a:cs typeface="Arial"/>
                <a:sym typeface="Arial"/>
              </a:rPr>
              <a:t> </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Cliente, Data nascimento, endereço e telefone.</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Data do aluguel</a:t>
            </a:r>
            <a:endParaRPr/>
          </a:p>
          <a:p>
            <a:pPr indent="-228600" lvl="2" marL="1143000" marR="0" rtl="0" algn="just">
              <a:lnSpc>
                <a:spcPct val="100000"/>
              </a:lnSpc>
              <a:spcBef>
                <a:spcPts val="280"/>
              </a:spcBef>
              <a:spcAft>
                <a:spcPts val="0"/>
              </a:spcAft>
              <a:buClr>
                <a:schemeClr val="lt2"/>
              </a:buClr>
              <a:buSzPts val="910"/>
              <a:buFont typeface="Noto Sans Symbols"/>
              <a:buNone/>
            </a:pPr>
            <a:r>
              <a:t/>
            </a:r>
            <a:endParaRPr b="0" i="0" sz="1400" u="none" cap="none" strike="noStrike">
              <a:solidFill>
                <a:schemeClr val="dk1"/>
              </a:solidFill>
              <a:latin typeface="Arial"/>
              <a:ea typeface="Arial"/>
              <a:cs typeface="Arial"/>
              <a:sym typeface="Arial"/>
            </a:endParaRPr>
          </a:p>
          <a:p>
            <a:pPr indent="-285750" lvl="1" marL="742950" marR="0" rtl="0" algn="just">
              <a:lnSpc>
                <a:spcPct val="100000"/>
              </a:lnSpc>
              <a:spcBef>
                <a:spcPts val="320"/>
              </a:spcBef>
              <a:spcAft>
                <a:spcPts val="0"/>
              </a:spcAft>
              <a:buClr>
                <a:schemeClr val="accent2"/>
              </a:buClr>
              <a:buSzPts val="128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gênero</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ter 1 distribuidora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DVD pode ser dublada ou não  dublada</a:t>
            </a:r>
            <a:endParaRPr/>
          </a:p>
          <a:p>
            <a:pPr indent="-228600" lvl="2" marL="1143000" marR="0" rtl="0" algn="just">
              <a:lnSpc>
                <a:spcPct val="100000"/>
              </a:lnSpc>
              <a:spcBef>
                <a:spcPts val="280"/>
              </a:spcBef>
              <a:spcAft>
                <a:spcPts val="0"/>
              </a:spcAft>
              <a:buClr>
                <a:schemeClr val="lt2"/>
              </a:buClr>
              <a:buSzPts val="910"/>
              <a:buFont typeface="Noto Sans Symbols"/>
              <a:buChar char="■"/>
            </a:pPr>
            <a:r>
              <a:rPr b="0" i="0" lang="en-US" sz="1400" u="none" cap="none" strike="noStrike">
                <a:solidFill>
                  <a:schemeClr val="dk1"/>
                </a:solidFill>
                <a:latin typeface="Arial"/>
                <a:ea typeface="Arial"/>
                <a:cs typeface="Arial"/>
                <a:sym typeface="Arial"/>
              </a:rPr>
              <a:t>1 cliente pode alugar vários DVD em momentos distintos</a:t>
            </a:r>
            <a:endParaRPr/>
          </a:p>
          <a:p>
            <a:pPr indent="-228600" lvl="2" marL="1143000" marR="0" rtl="0" algn="just">
              <a:lnSpc>
                <a:spcPct val="100000"/>
              </a:lnSpc>
              <a:spcBef>
                <a:spcPts val="280"/>
              </a:spcBef>
              <a:spcAft>
                <a:spcPts val="0"/>
              </a:spcAft>
              <a:buClr>
                <a:schemeClr val="lt2"/>
              </a:buClr>
              <a:buSzPts val="910"/>
              <a:buFont typeface="Noto Sans Symbols"/>
              <a:buChar char="■"/>
            </a:pPr>
            <a:r>
              <a:rPr lang="en-US" sz="1400"/>
              <a:t>1 titulo pode ter vários </a:t>
            </a:r>
            <a:r>
              <a:rPr b="0" i="0" lang="en-US" sz="1400" u="none" cap="none" strike="noStrike">
                <a:solidFill>
                  <a:schemeClr val="dk1"/>
                </a:solidFill>
                <a:latin typeface="Arial"/>
                <a:ea typeface="Arial"/>
                <a:cs typeface="Arial"/>
                <a:sym typeface="Arial"/>
              </a:rPr>
              <a:t>DVD´s </a:t>
            </a:r>
            <a:endParaRPr b="0" i="0" sz="1400" u="none" cap="none" strike="noStrike">
              <a:solidFill>
                <a:schemeClr val="dk1"/>
              </a:solidFill>
              <a:latin typeface="Arial"/>
              <a:ea typeface="Arial"/>
              <a:cs typeface="Arial"/>
              <a:sym typeface="Arial"/>
            </a:endParaRPr>
          </a:p>
          <a:p>
            <a:pPr indent="-259714" lvl="2" marL="1143000" marR="0" rtl="0" algn="just">
              <a:lnSpc>
                <a:spcPct val="100000"/>
              </a:lnSpc>
              <a:spcBef>
                <a:spcPts val="280"/>
              </a:spcBef>
              <a:spcAft>
                <a:spcPts val="0"/>
              </a:spcAft>
              <a:buSzPts val="1400"/>
              <a:buChar char="■"/>
            </a:pPr>
            <a:r>
              <a:rPr lang="en-US" sz="1400">
                <a:solidFill>
                  <a:srgbClr val="C00000"/>
                </a:solidFill>
              </a:rPr>
              <a:t>controlar o idioma do titulo (sabendo que )  1 titulo pode ter vários idiomas e 1 idioma pode ter vários titulos</a:t>
            </a:r>
            <a:endParaRPr sz="1400">
              <a:solidFill>
                <a:srgbClr val="C00000"/>
              </a:solidFill>
            </a:endParaRPr>
          </a:p>
        </p:txBody>
      </p:sp>
      <p:pic>
        <p:nvPicPr>
          <p:cNvPr id="524" name="Google Shape;524;p5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25" name="Google Shape;525;p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526" name="Google Shape;526;p53"/>
          <p:cNvSpPr txBox="1"/>
          <p:nvPr/>
        </p:nvSpPr>
        <p:spPr>
          <a:xfrm>
            <a:off x="3912050" y="6248400"/>
            <a:ext cx="4521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ph type="ctrTitle"/>
          </p:nvPr>
        </p:nvSpPr>
        <p:spPr>
          <a:xfrm>
            <a:off x="3492500" y="1989137"/>
            <a:ext cx="5038800" cy="14415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lang="en-US" sz="3200"/>
              <a:t>Exemplo de Oportunidade</a:t>
            </a:r>
            <a:endParaRPr/>
          </a:p>
        </p:txBody>
      </p:sp>
      <p:sp>
        <p:nvSpPr>
          <p:cNvPr id="158" name="Google Shape;158;p1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9" name="Google Shape;159;p1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60" name="Google Shape;160;p18"/>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4"/>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533" name="Google Shape;533;p54"/>
          <p:cNvSpPr txBox="1"/>
          <p:nvPr>
            <p:ph idx="1" type="body"/>
          </p:nvPr>
        </p:nvSpPr>
        <p:spPr>
          <a:xfrm>
            <a:off x="2123281" y="983457"/>
            <a:ext cx="5616575" cy="2590800"/>
          </a:xfrm>
          <a:prstGeom prst="rect">
            <a:avLst/>
          </a:prstGeom>
          <a:noFill/>
          <a:ln>
            <a:noFill/>
          </a:ln>
        </p:spPr>
        <p:txBody>
          <a:bodyPr anchorCtr="0" anchor="t" bIns="45700" lIns="91425" spcFirstLastPara="1" rIns="91425" wrap="square" tIns="45700">
            <a:noAutofit/>
          </a:bodyPr>
          <a:lstStyle/>
          <a:p>
            <a:pPr indent="-327025" lvl="0" marL="342900" rtl="0" algn="l">
              <a:lnSpc>
                <a:spcPct val="200000"/>
              </a:lnSpc>
              <a:spcBef>
                <a:spcPts val="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Informação</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Conhecimento</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Inteligência</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Dados Persistentes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Banco de 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Onde ficam os Dados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Banco de dados – Vantagens</a:t>
            </a:r>
            <a:endParaRPr sz="1400"/>
          </a:p>
          <a:p>
            <a:pPr indent="-327025" lvl="0" marL="342900" rtl="0" algn="l">
              <a:lnSpc>
                <a:spcPct val="200000"/>
              </a:lnSpc>
              <a:spcBef>
                <a:spcPts val="440"/>
              </a:spcBef>
              <a:spcAft>
                <a:spcPts val="0"/>
              </a:spcAft>
              <a:buClr>
                <a:schemeClr val="lt2"/>
              </a:buClr>
              <a:buSzPts val="1400"/>
              <a:buFont typeface="Noto Sans Symbols"/>
              <a:buChar char="■"/>
            </a:pPr>
            <a:r>
              <a:rPr b="0" i="0" lang="en-US" sz="1400" u="none">
                <a:solidFill>
                  <a:schemeClr val="dk1"/>
                </a:solidFill>
                <a:latin typeface="Arial"/>
                <a:ea typeface="Arial"/>
                <a:cs typeface="Arial"/>
                <a:sym typeface="Arial"/>
              </a:rPr>
              <a:t> Exercício</a:t>
            </a:r>
            <a:endParaRPr b="0" i="0" sz="14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534" name="Google Shape;534;p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535" name="Google Shape;535;p5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536" name="Google Shape;536;p54"/>
          <p:cNvPicPr preferRelativeResize="0"/>
          <p:nvPr/>
        </p:nvPicPr>
        <p:blipFill rotWithShape="1">
          <a:blip r:embed="rId3">
            <a:alphaModFix/>
          </a:blip>
          <a:srcRect b="0" l="0" r="0" t="0"/>
          <a:stretch/>
        </p:blipFill>
        <p:spPr>
          <a:xfrm>
            <a:off x="7019925" y="490537"/>
            <a:ext cx="1439862" cy="495300"/>
          </a:xfrm>
          <a:prstGeom prst="rect">
            <a:avLst/>
          </a:prstGeom>
          <a:noFill/>
          <a:ln>
            <a:noFill/>
          </a:ln>
        </p:spPr>
      </p:pic>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5"/>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543" name="Google Shape;543;p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544" name="Google Shape;544;p5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
        <p:nvSpPr>
          <p:cNvPr id="545" name="Google Shape;545;p55"/>
          <p:cNvSpPr txBox="1"/>
          <p:nvPr/>
        </p:nvSpPr>
        <p:spPr>
          <a:xfrm>
            <a:off x="3486150" y="3952875"/>
            <a:ext cx="4752975" cy="1944687"/>
          </a:xfrm>
          <a:prstGeom prst="rect">
            <a:avLst/>
          </a:prstGeom>
          <a:noFill/>
          <a:ln>
            <a:noFill/>
          </a:ln>
        </p:spPr>
        <p:txBody>
          <a:bodyPr anchorCtr="0" anchor="ctr" bIns="45700" lIns="91425" spcFirstLastPara="1" rIns="91425" wrap="square" tIns="45700">
            <a:noAutofit/>
          </a:bodyPr>
          <a:lstStyle/>
          <a:p>
            <a:pPr indent="-114300" lvl="0" marL="0" marR="0" rtl="0" algn="r">
              <a:lnSpc>
                <a:spcPct val="90000"/>
              </a:lnSpc>
              <a:spcBef>
                <a:spcPts val="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Jose.wellington@ceub.edu.br</a:t>
            </a:r>
            <a:endParaRPr b="0" i="0" sz="1400" u="none" cap="none" strike="noStrike">
              <a:solidFill>
                <a:srgbClr val="000000"/>
              </a:solidFill>
              <a:latin typeface="Arial"/>
              <a:ea typeface="Arial"/>
              <a:cs typeface="Arial"/>
              <a:sym typeface="Arial"/>
            </a:endParaRPr>
          </a:p>
        </p:txBody>
      </p:sp>
      <p:pic>
        <p:nvPicPr>
          <p:cNvPr id="546" name="Google Shape;546;p55"/>
          <p:cNvPicPr preferRelativeResize="0"/>
          <p:nvPr/>
        </p:nvPicPr>
        <p:blipFill rotWithShape="1">
          <a:blip r:embed="rId3">
            <a:alphaModFix/>
          </a:blip>
          <a:srcRect b="0" l="0" r="0" t="0"/>
          <a:stretch/>
        </p:blipFill>
        <p:spPr>
          <a:xfrm>
            <a:off x="7250112" y="755650"/>
            <a:ext cx="1439862" cy="495300"/>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lang="en-US" sz="2800"/>
              <a:t>Exemplo de Oportunidade</a:t>
            </a:r>
            <a:endParaRPr/>
          </a:p>
        </p:txBody>
      </p:sp>
      <p:sp>
        <p:nvSpPr>
          <p:cNvPr id="166" name="Google Shape;166;p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7" name="Google Shape;167;p19"/>
          <p:cNvPicPr preferRelativeResize="0"/>
          <p:nvPr/>
        </p:nvPicPr>
        <p:blipFill rotWithShape="1">
          <a:blip r:embed="rId3">
            <a:alphaModFix/>
          </a:blip>
          <a:srcRect b="0" l="0" r="0" t="0"/>
          <a:stretch/>
        </p:blipFill>
        <p:spPr>
          <a:xfrm>
            <a:off x="7246937" y="669925"/>
            <a:ext cx="1439862" cy="495300"/>
          </a:xfrm>
          <a:prstGeom prst="rect">
            <a:avLst/>
          </a:prstGeom>
          <a:noFill/>
          <a:ln>
            <a:noFill/>
          </a:ln>
        </p:spPr>
      </p:pic>
      <p:sp>
        <p:nvSpPr>
          <p:cNvPr id="168" name="Google Shape;168;p1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69" name="Google Shape;169;p19"/>
          <p:cNvPicPr preferRelativeResize="0"/>
          <p:nvPr/>
        </p:nvPicPr>
        <p:blipFill rotWithShape="1">
          <a:blip r:embed="rId4">
            <a:alphaModFix/>
          </a:blip>
          <a:srcRect b="0" l="0" r="0" t="0"/>
          <a:stretch/>
        </p:blipFill>
        <p:spPr>
          <a:xfrm>
            <a:off x="152400" y="1981200"/>
            <a:ext cx="8839201" cy="3433219"/>
          </a:xfrm>
          <a:prstGeom prst="rect">
            <a:avLst/>
          </a:prstGeom>
          <a:noFill/>
          <a:ln>
            <a:noFill/>
          </a:ln>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ctrTitle"/>
          </p:nvPr>
        </p:nvSpPr>
        <p:spPr>
          <a:xfrm>
            <a:off x="3492500" y="1989137"/>
            <a:ext cx="5038725" cy="14414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Conceitos Básicos</a:t>
            </a:r>
            <a:endParaRPr/>
          </a:p>
        </p:txBody>
      </p:sp>
      <p:sp>
        <p:nvSpPr>
          <p:cNvPr id="176" name="Google Shape;176;p2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7" name="Google Shape;177;p2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pic>
        <p:nvPicPr>
          <p:cNvPr id="178" name="Google Shape;178;p20"/>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Dados </a:t>
            </a:r>
            <a:endParaRPr/>
          </a:p>
        </p:txBody>
      </p:sp>
      <p:sp>
        <p:nvSpPr>
          <p:cNvPr id="184" name="Google Shape;184;p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85" name="Google Shape;185;p21"/>
          <p:cNvSpPr txBox="1"/>
          <p:nvPr/>
        </p:nvSpPr>
        <p:spPr>
          <a:xfrm>
            <a:off x="457200" y="1981200"/>
            <a:ext cx="82296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3200"/>
              <a:buFont typeface="Arial"/>
              <a:buNone/>
            </a:pPr>
            <a:r>
              <a:rPr b="0" i="0" lang="en-US" sz="3200" u="none" cap="none" strike="noStrike">
                <a:solidFill>
                  <a:schemeClr val="dk1"/>
                </a:solidFill>
                <a:latin typeface="Arial"/>
                <a:ea typeface="Arial"/>
                <a:cs typeface="Arial"/>
                <a:sym typeface="Arial"/>
              </a:rPr>
              <a:t>Dados incluem os </a:t>
            </a:r>
            <a:r>
              <a:rPr b="1" i="0" lang="en-US" sz="3200" u="none" cap="none" strike="noStrike">
                <a:solidFill>
                  <a:schemeClr val="dk1"/>
                </a:solidFill>
                <a:latin typeface="Arial"/>
                <a:ea typeface="Arial"/>
                <a:cs typeface="Arial"/>
                <a:sym typeface="Arial"/>
              </a:rPr>
              <a:t>itens</a:t>
            </a:r>
            <a:r>
              <a:rPr b="0" i="0" lang="en-US" sz="3200" u="none" cap="none" strike="noStrike">
                <a:solidFill>
                  <a:schemeClr val="dk1"/>
                </a:solidFill>
                <a:latin typeface="Arial"/>
                <a:ea typeface="Arial"/>
                <a:cs typeface="Arial"/>
                <a:sym typeface="Arial"/>
              </a:rPr>
              <a:t> que representam fatos, textos, gráficos, imagens estáticas, sons, segmentos de vídeo analógicos ou digitais etc.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id="186" name="Google Shape;186;p21"/>
          <p:cNvPicPr preferRelativeResize="0"/>
          <p:nvPr/>
        </p:nvPicPr>
        <p:blipFill rotWithShape="1">
          <a:blip r:embed="rId3">
            <a:alphaModFix/>
          </a:blip>
          <a:srcRect b="0" l="0" r="0" t="0"/>
          <a:stretch/>
        </p:blipFill>
        <p:spPr>
          <a:xfrm>
            <a:off x="4541837" y="3644900"/>
            <a:ext cx="3524250" cy="2276475"/>
          </a:xfrm>
          <a:prstGeom prst="rect">
            <a:avLst/>
          </a:prstGeom>
          <a:noFill/>
          <a:ln>
            <a:noFill/>
          </a:ln>
        </p:spPr>
      </p:pic>
      <p:pic>
        <p:nvPicPr>
          <p:cNvPr id="187" name="Google Shape;187;p21"/>
          <p:cNvPicPr preferRelativeResize="0"/>
          <p:nvPr/>
        </p:nvPicPr>
        <p:blipFill rotWithShape="1">
          <a:blip r:embed="rId4">
            <a:alphaModFix/>
          </a:blip>
          <a:srcRect b="0" l="0" r="0" t="0"/>
          <a:stretch/>
        </p:blipFill>
        <p:spPr>
          <a:xfrm>
            <a:off x="7246937" y="669925"/>
            <a:ext cx="1439862" cy="495300"/>
          </a:xfrm>
          <a:prstGeom prst="rect">
            <a:avLst/>
          </a:prstGeom>
          <a:noFill/>
          <a:ln>
            <a:noFill/>
          </a:ln>
        </p:spPr>
      </p:pic>
      <p:sp>
        <p:nvSpPr>
          <p:cNvPr id="188" name="Google Shape;188;p2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94" name="Google Shape;194;p2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Dados </a:t>
            </a:r>
            <a:endParaRPr b="0" i="0" sz="4400" u="none" cap="none" strike="noStrike">
              <a:solidFill>
                <a:schemeClr val="dk1"/>
              </a:solidFill>
              <a:latin typeface="Arial"/>
              <a:ea typeface="Arial"/>
              <a:cs typeface="Arial"/>
              <a:sym typeface="Arial"/>
            </a:endParaRPr>
          </a:p>
        </p:txBody>
      </p:sp>
      <p:sp>
        <p:nvSpPr>
          <p:cNvPr id="195" name="Google Shape;195;p22"/>
          <p:cNvSpPr txBox="1"/>
          <p:nvPr/>
        </p:nvSpPr>
        <p:spPr>
          <a:xfrm>
            <a:off x="2928937" y="1530350"/>
            <a:ext cx="575786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Os dados são coletados, por meio de processos organizacionais, nos ambientes interno e externo.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Em suma, dados são sinais que </a:t>
            </a:r>
            <a:r>
              <a:rPr b="1" i="0" lang="en-US" sz="2400" u="none" cap="none" strike="noStrike">
                <a:solidFill>
                  <a:schemeClr val="dk1"/>
                </a:solidFill>
                <a:latin typeface="Arial"/>
                <a:ea typeface="Arial"/>
                <a:cs typeface="Arial"/>
                <a:sym typeface="Arial"/>
              </a:rPr>
              <a:t>não foram processados</a:t>
            </a:r>
            <a:r>
              <a:rPr b="0" i="0" lang="en-US" sz="2400" u="none" cap="none" strike="noStrike">
                <a:solidFill>
                  <a:schemeClr val="dk1"/>
                </a:solidFill>
                <a:latin typeface="Arial"/>
                <a:ea typeface="Arial"/>
                <a:cs typeface="Arial"/>
                <a:sym typeface="Arial"/>
              </a:rPr>
              <a:t>, </a:t>
            </a:r>
            <a:r>
              <a:rPr b="1" i="0" lang="en-US" sz="2400" u="none" cap="none" strike="noStrike">
                <a:solidFill>
                  <a:schemeClr val="dk1"/>
                </a:solidFill>
                <a:latin typeface="Arial"/>
                <a:ea typeface="Arial"/>
                <a:cs typeface="Arial"/>
                <a:sym typeface="Arial"/>
              </a:rPr>
              <a:t>correlacionados, integrados, avaliados ou interpretados </a:t>
            </a:r>
            <a:r>
              <a:rPr b="0" i="0" lang="en-US" sz="2400" u="none" cap="none" strike="noStrike">
                <a:solidFill>
                  <a:schemeClr val="dk1"/>
                </a:solidFill>
                <a:latin typeface="Arial"/>
                <a:ea typeface="Arial"/>
                <a:cs typeface="Arial"/>
                <a:sym typeface="Arial"/>
              </a:rPr>
              <a:t>de qualquer forma.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196" name="Google Shape;196;p22"/>
          <p:cNvPicPr preferRelativeResize="0"/>
          <p:nvPr/>
        </p:nvPicPr>
        <p:blipFill rotWithShape="1">
          <a:blip r:embed="rId3">
            <a:alphaModFix/>
          </a:blip>
          <a:srcRect b="0" l="0" r="0" t="0"/>
          <a:stretch/>
        </p:blipFill>
        <p:spPr>
          <a:xfrm>
            <a:off x="428625" y="2214562"/>
            <a:ext cx="2000250" cy="1943100"/>
          </a:xfrm>
          <a:prstGeom prst="rect">
            <a:avLst/>
          </a:prstGeom>
          <a:noFill/>
          <a:ln>
            <a:noFill/>
          </a:ln>
        </p:spPr>
      </p:pic>
      <p:pic>
        <p:nvPicPr>
          <p:cNvPr id="197" name="Google Shape;197;p22"/>
          <p:cNvPicPr preferRelativeResize="0"/>
          <p:nvPr/>
        </p:nvPicPr>
        <p:blipFill rotWithShape="1">
          <a:blip r:embed="rId4">
            <a:alphaModFix/>
          </a:blip>
          <a:srcRect b="0" l="0" r="0" t="0"/>
          <a:stretch/>
        </p:blipFill>
        <p:spPr>
          <a:xfrm>
            <a:off x="7246937" y="508000"/>
            <a:ext cx="1439862" cy="495300"/>
          </a:xfrm>
          <a:prstGeom prst="rect">
            <a:avLst/>
          </a:prstGeom>
          <a:noFill/>
          <a:ln>
            <a:noFill/>
          </a:ln>
        </p:spPr>
      </p:pic>
      <p:sp>
        <p:nvSpPr>
          <p:cNvPr id="198" name="Google Shape;198;p22"/>
          <p:cNvSpPr txBox="1"/>
          <p:nvPr/>
        </p:nvSpPr>
        <p:spPr>
          <a:xfrm>
            <a:off x="2963862" y="6380162"/>
            <a:ext cx="4283075"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204" name="Google Shape;204;p23"/>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Dados </a:t>
            </a:r>
            <a:endParaRPr b="0" i="0" sz="4400" u="none" cap="none" strike="noStrike">
              <a:solidFill>
                <a:schemeClr val="dk1"/>
              </a:solidFill>
              <a:latin typeface="Arial"/>
              <a:ea typeface="Arial"/>
              <a:cs typeface="Arial"/>
              <a:sym typeface="Arial"/>
            </a:endParaRPr>
          </a:p>
        </p:txBody>
      </p:sp>
      <p:sp>
        <p:nvSpPr>
          <p:cNvPr id="205" name="Google Shape;205;p23"/>
          <p:cNvSpPr txBox="1"/>
          <p:nvPr/>
        </p:nvSpPr>
        <p:spPr>
          <a:xfrm>
            <a:off x="3633787" y="1628775"/>
            <a:ext cx="533082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Os dados representam a matéria-prima a ser utilizada na produção de informações. </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Uma definição bem simples de dado é "</a:t>
            </a:r>
            <a:r>
              <a:rPr b="1" i="0" lang="en-US" sz="2000" u="none" cap="none" strike="noStrike">
                <a:solidFill>
                  <a:schemeClr val="dk1"/>
                </a:solidFill>
                <a:latin typeface="Arial"/>
                <a:ea typeface="Arial"/>
                <a:cs typeface="Arial"/>
                <a:sym typeface="Arial"/>
              </a:rPr>
              <a:t>uma abstração formal que pode ser representada e transformada por um computador</a:t>
            </a:r>
            <a:r>
              <a:rPr b="0" i="0" lang="en-US" sz="2000" u="none" cap="none" strike="noStrike">
                <a:solidFill>
                  <a:schemeClr val="dk1"/>
                </a:solidFill>
                <a:latin typeface="Arial"/>
                <a:ea typeface="Arial"/>
                <a:cs typeface="Arial"/>
                <a:sym typeface="Arial"/>
              </a:rPr>
              <a:t>" (SETZER, 1999), ou seja a sequência de símbolos quantificados ou quantificáveis</a:t>
            </a: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06" name="Google Shape;206;p23"/>
          <p:cNvPicPr preferRelativeResize="0"/>
          <p:nvPr/>
        </p:nvPicPr>
        <p:blipFill rotWithShape="1">
          <a:blip r:embed="rId3">
            <a:alphaModFix/>
          </a:blip>
          <a:srcRect b="0" l="0" r="0" t="0"/>
          <a:stretch/>
        </p:blipFill>
        <p:spPr>
          <a:xfrm>
            <a:off x="357187" y="1857375"/>
            <a:ext cx="3276600" cy="2838450"/>
          </a:xfrm>
          <a:prstGeom prst="rect">
            <a:avLst/>
          </a:prstGeom>
          <a:noFill/>
          <a:ln>
            <a:noFill/>
          </a:ln>
        </p:spPr>
      </p:pic>
      <p:pic>
        <p:nvPicPr>
          <p:cNvPr id="207" name="Google Shape;207;p23"/>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208" name="Google Shape;208;p2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02 - Introdução a Modelagem de Dados</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